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717" autoAdjust="0"/>
    <p:restoredTop sz="94660"/>
  </p:normalViewPr>
  <p:slideViewPr>
    <p:cSldViewPr>
      <p:cViewPr varScale="1">
        <p:scale>
          <a:sx n="45" d="100"/>
          <a:sy n="45" d="100"/>
        </p:scale>
        <p:origin x="-72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01455FDB-54E6-46F3-9036-933ED0385412}" type="datetimeFigureOut">
              <a:rPr lang="en-US" smtClean="0"/>
              <a:t>30/10/2017</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C36D0F3-B9E4-49F1-B479-484F19C1B7C5}" type="slidenum">
              <a:rPr lang="en-US" smtClean="0"/>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01455FDB-54E6-46F3-9036-933ED0385412}" type="datetimeFigureOut">
              <a:rPr lang="en-US" smtClean="0"/>
              <a:t>30/10/2017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8C36D0F3-B9E4-49F1-B479-484F19C1B7C5}" type="slidenum">
              <a:rPr lang="en-US" smtClean="0"/>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01455FDB-54E6-46F3-9036-933ED0385412}" type="datetimeFigureOut">
              <a:rPr lang="en-US" smtClean="0"/>
              <a:t>30/10/2017</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C36D0F3-B9E4-49F1-B479-484F19C1B7C5}" type="slidenum">
              <a:rPr lang="en-US" smtClean="0"/>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01455FDB-54E6-46F3-9036-933ED0385412}" type="datetimeFigureOut">
              <a:rPr lang="en-US" smtClean="0"/>
              <a:t>30/10/2017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36D0F3-B9E4-49F1-B479-484F19C1B7C5}" type="slidenum">
              <a:rPr lang="en-US" smtClean="0"/>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01455FDB-54E6-46F3-9036-933ED0385412}" type="datetimeFigureOut">
              <a:rPr lang="en-US" smtClean="0"/>
              <a:t>30/10/2017</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8C36D0F3-B9E4-49F1-B479-484F19C1B7C5}" type="slidenum">
              <a:rPr lang="en-US" smtClean="0"/>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1455FDB-54E6-46F3-9036-933ED0385412}" type="datetimeFigureOut">
              <a:rPr lang="en-US" smtClean="0"/>
              <a:t>30/10/2017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8C36D0F3-B9E4-49F1-B479-484F19C1B7C5}"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01455FDB-54E6-46F3-9036-933ED0385412}" type="datetimeFigureOut">
              <a:rPr lang="en-US" smtClean="0"/>
              <a:t>30/10/2017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8C36D0F3-B9E4-49F1-B479-484F19C1B7C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8C36D0F3-B9E4-49F1-B479-484F19C1B7C5}" type="slidenum">
              <a:rPr lang="en-US" smtClean="0"/>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01455FDB-54E6-46F3-9036-933ED0385412}" type="datetimeFigureOut">
              <a:rPr lang="en-US" smtClean="0"/>
              <a:t>30/10/2017</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8C36D0F3-B9E4-49F1-B479-484F19C1B7C5}" type="slidenum">
              <a:rPr lang="en-US" smtClean="0"/>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01455FDB-54E6-46F3-9036-933ED0385412}" type="datetimeFigureOut">
              <a:rPr lang="en-US" smtClean="0"/>
              <a:t>30/10/2017</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1455FDB-54E6-46F3-9036-933ED0385412}" type="datetimeFigureOut">
              <a:rPr lang="en-US" smtClean="0"/>
              <a:t>30/10/2017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36D0F3-B9E4-49F1-B479-484F19C1B7C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8C36D0F3-B9E4-49F1-B479-484F19C1B7C5}" type="slidenum">
              <a:rPr lang="en-US" smtClean="0"/>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1455FDB-54E6-46F3-9036-933ED0385412}" type="datetimeFigureOut">
              <a:rPr lang="en-US" smtClean="0"/>
              <a:t>30/10/2017</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01455FDB-54E6-46F3-9036-933ED0385412}" type="datetimeFigureOut">
              <a:rPr lang="en-US" smtClean="0"/>
              <a:t>30/10/2017</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8C36D0F3-B9E4-49F1-B479-484F19C1B7C5}" type="slidenum">
              <a:rPr lang="en-US" smtClean="0"/>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dirty="0"/>
          </a:p>
        </p:txBody>
      </p:sp>
      <p:sp>
        <p:nvSpPr>
          <p:cNvPr id="2" name="Title 1"/>
          <p:cNvSpPr>
            <a:spLocks noGrp="1"/>
          </p:cNvSpPr>
          <p:nvPr>
            <p:ph type="ctrTitle"/>
          </p:nvPr>
        </p:nvSpPr>
        <p:spPr/>
        <p:txBody>
          <a:bodyPr>
            <a:normAutofit/>
          </a:bodyPr>
          <a:lstStyle/>
          <a:p>
            <a:r>
              <a:rPr lang="en-US" b="1" dirty="0" smtClean="0">
                <a:latin typeface="Times New Roman" pitchFamily="18" charset="0"/>
                <a:cs typeface="Times New Roman" pitchFamily="18" charset="0"/>
              </a:rPr>
              <a:t>GIỚI THIỆU CHƯƠNG TRÌNH HỌC TẠI HÀN QUỐC</a:t>
            </a:r>
            <a:endParaRPr lang="en-US" b="1" dirty="0">
              <a:latin typeface="Times New Roman" pitchFamily="18" charset="0"/>
              <a:cs typeface="Times New Roman" pitchFamily="18" charset="0"/>
            </a:endParaRPr>
          </a:p>
        </p:txBody>
      </p:sp>
      <p:pic>
        <p:nvPicPr>
          <p:cNvPr id="4" name="Picture 3" descr="4090699.jpg"/>
          <p:cNvPicPr>
            <a:picLocks noChangeAspect="1"/>
          </p:cNvPicPr>
          <p:nvPr/>
        </p:nvPicPr>
        <p:blipFill>
          <a:blip r:embed="rId2"/>
          <a:stretch>
            <a:fillRect/>
          </a:stretch>
        </p:blipFill>
        <p:spPr>
          <a:xfrm>
            <a:off x="0" y="2357430"/>
            <a:ext cx="9144000" cy="450057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CAO ĐẲNG KOJE</a:t>
            </a:r>
            <a:endParaRPr lang="en-US" b="1" dirty="0"/>
          </a:p>
        </p:txBody>
      </p:sp>
      <p:sp>
        <p:nvSpPr>
          <p:cNvPr id="3" name="Content Placeholder 2"/>
          <p:cNvSpPr>
            <a:spLocks noGrp="1"/>
          </p:cNvSpPr>
          <p:nvPr>
            <p:ph sz="quarter" idx="1"/>
          </p:nvPr>
        </p:nvSpPr>
        <p:spPr/>
        <p:txBody>
          <a:bodyPr/>
          <a:lstStyle/>
          <a:p>
            <a:r>
              <a:rPr lang="en-US" dirty="0" err="1">
                <a:latin typeface="Times New Roman" pitchFamily="18" charset="0"/>
                <a:cs typeface="Times New Roman" pitchFamily="18" charset="0"/>
              </a:rPr>
              <a:t>Trường</a:t>
            </a:r>
            <a:r>
              <a:rPr lang="en-US" dirty="0">
                <a:latin typeface="Times New Roman" pitchFamily="18" charset="0"/>
                <a:cs typeface="Times New Roman" pitchFamily="18" charset="0"/>
              </a:rPr>
              <a:t> Cao </a:t>
            </a:r>
            <a:r>
              <a:rPr lang="en-US" dirty="0" err="1">
                <a:latin typeface="Times New Roman" pitchFamily="18" charset="0"/>
                <a:cs typeface="Times New Roman" pitchFamily="18" charset="0"/>
              </a:rPr>
              <a:t>đẳng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Koje</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tọa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Geoje</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lập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từ</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năm</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1990.</a:t>
            </a:r>
          </a:p>
          <a:p>
            <a:endParaRPr lang="en-US" dirty="0" smtClean="0">
              <a:latin typeface="Times New Roman" pitchFamily="18" charset="0"/>
              <a:cs typeface="Times New Roman" pitchFamily="18" charset="0"/>
            </a:endParaRPr>
          </a:p>
          <a:p>
            <a:r>
              <a:rPr lang="en-US" dirty="0" err="1" smtClean="0">
                <a:latin typeface="Times New Roman" pitchFamily="18" charset="0"/>
                <a:cs typeface="Times New Roman" pitchFamily="18" charset="0"/>
              </a:rPr>
              <a:t>Trường</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Trường</a:t>
            </a:r>
            <a:r>
              <a:rPr lang="en-US" dirty="0">
                <a:latin typeface="Times New Roman" pitchFamily="18" charset="0"/>
                <a:cs typeface="Times New Roman" pitchFamily="18" charset="0"/>
              </a:rPr>
              <a:t> Cao </a:t>
            </a:r>
            <a:r>
              <a:rPr lang="en-US" dirty="0" err="1">
                <a:latin typeface="Times New Roman" pitchFamily="18" charset="0"/>
                <a:cs typeface="Times New Roman" pitchFamily="18" charset="0"/>
              </a:rPr>
              <a:t>đẳng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tế</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lượng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xuất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sắc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trong</a:t>
            </a:r>
            <a:r>
              <a:rPr lang="en-US" dirty="0">
                <a:latin typeface="Times New Roman" pitchFamily="18" charset="0"/>
                <a:cs typeface="Times New Roman" pitchFamily="18" charset="0"/>
              </a:rPr>
              <a:t> 5 </a:t>
            </a:r>
            <a:r>
              <a:rPr lang="en-US" dirty="0" err="1">
                <a:latin typeface="Times New Roman" pitchFamily="18" charset="0"/>
                <a:cs typeface="Times New Roman" pitchFamily="18" charset="0"/>
              </a:rPr>
              <a:t>năm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liền</a:t>
            </a:r>
            <a:r>
              <a:rPr lang="en-US" dirty="0">
                <a:latin typeface="Times New Roman" pitchFamily="18" charset="0"/>
                <a:cs typeface="Times New Roman" pitchFamily="18" charset="0"/>
              </a:rPr>
              <a:t>. 94% </a:t>
            </a:r>
            <a:r>
              <a:rPr lang="en-US" dirty="0" err="1">
                <a:latin typeface="Times New Roman" pitchFamily="18" charset="0"/>
                <a:cs typeface="Times New Roman" pitchFamily="18" charset="0"/>
              </a:rPr>
              <a:t>sinh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viên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việc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trong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vòng</a:t>
            </a:r>
            <a:r>
              <a:rPr lang="en-US" dirty="0">
                <a:latin typeface="Times New Roman" pitchFamily="18" charset="0"/>
                <a:cs typeface="Times New Roman" pitchFamily="18" charset="0"/>
              </a:rPr>
              <a:t> 6 </a:t>
            </a:r>
            <a:r>
              <a:rPr lang="en-US" dirty="0" err="1">
                <a:latin typeface="Times New Roman" pitchFamily="18" charset="0"/>
                <a:cs typeface="Times New Roman" pitchFamily="18" charset="0"/>
              </a:rPr>
              <a:t>tháng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tốt</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nghiệp</a:t>
            </a:r>
            <a:endParaRPr lang="en-US" dirty="0" smtClean="0">
              <a:latin typeface="Times New Roman" pitchFamily="18" charset="0"/>
              <a:cs typeface="Times New Roman" pitchFamily="18" charset="0"/>
            </a:endParaRPr>
          </a:p>
          <a:p>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CAO ĐẲNG KOJE</a:t>
            </a:r>
            <a:endParaRPr lang="en-US" b="1" dirty="0"/>
          </a:p>
        </p:txBody>
      </p:sp>
      <p:sp>
        <p:nvSpPr>
          <p:cNvPr id="3" name="Content Placeholder 2"/>
          <p:cNvSpPr>
            <a:spLocks noGrp="1"/>
          </p:cNvSpPr>
          <p:nvPr>
            <p:ph sz="quarter" idx="1"/>
          </p:nvPr>
        </p:nvSpPr>
        <p:spPr/>
        <p:txBody>
          <a:bodyPr/>
          <a:lstStyle/>
          <a:p>
            <a:r>
              <a:rPr lang="en-US" dirty="0" err="1">
                <a:latin typeface="Times New Roman" pitchFamily="18" charset="0"/>
                <a:cs typeface="Times New Roman" pitchFamily="18" charset="0"/>
              </a:rPr>
              <a:t>Trường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hướng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nguồn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nhân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đáp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ứng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cầu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nghiệp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mấu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chốt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Quốc</a:t>
            </a:r>
            <a:r>
              <a:rPr lang="en-US" dirty="0">
                <a:latin typeface="Times New Roman" pitchFamily="18" charset="0"/>
                <a:cs typeface="Times New Roman" pitchFamily="18" charset="0"/>
              </a:rPr>
              <a:t>. </a:t>
            </a:r>
          </a:p>
          <a:p>
            <a:r>
              <a:rPr lang="en-US" dirty="0" smtClean="0">
                <a:latin typeface="Times New Roman" pitchFamily="18" charset="0"/>
                <a:cs typeface="Times New Roman" pitchFamily="18" charset="0"/>
              </a:rPr>
              <a:t>Website</a:t>
            </a:r>
            <a:r>
              <a:rPr lang="en-US" dirty="0">
                <a:latin typeface="Times New Roman" pitchFamily="18" charset="0"/>
                <a:cs typeface="Times New Roman" pitchFamily="18" charset="0"/>
              </a:rPr>
              <a:t>: www.koje.ac.kr</a:t>
            </a:r>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CAO ĐẲNG KOJE</a:t>
            </a:r>
            <a:endParaRPr lang="en-US" b="1" dirty="0"/>
          </a:p>
        </p:txBody>
      </p:sp>
      <p:sp>
        <p:nvSpPr>
          <p:cNvPr id="3" name="Content Placeholder 2"/>
          <p:cNvSpPr>
            <a:spLocks noGrp="1"/>
          </p:cNvSpPr>
          <p:nvPr>
            <p:ph sz="quarter" idx="1"/>
          </p:nvPr>
        </p:nvSpPr>
        <p:spPr/>
        <p:txBody>
          <a:bodyPr>
            <a:normAutofit/>
          </a:bodyPr>
          <a:lstStyle/>
          <a:p>
            <a:r>
              <a:rPr lang="en-US" b="1" dirty="0" err="1" smtClean="0"/>
              <a:t>Chuyên</a:t>
            </a:r>
            <a:r>
              <a:rPr lang="en-US" b="1" dirty="0" smtClean="0"/>
              <a:t> </a:t>
            </a:r>
            <a:r>
              <a:rPr lang="en-US" b="1" dirty="0" err="1" smtClean="0"/>
              <a:t>ngành</a:t>
            </a:r>
            <a:r>
              <a:rPr lang="en-US" b="1" dirty="0" smtClean="0"/>
              <a:t> </a:t>
            </a:r>
            <a:r>
              <a:rPr lang="en-US" b="1" dirty="0" err="1" smtClean="0"/>
              <a:t>của</a:t>
            </a:r>
            <a:r>
              <a:rPr lang="en-US" b="1" dirty="0" smtClean="0"/>
              <a:t> </a:t>
            </a:r>
            <a:r>
              <a:rPr lang="en-US" b="1" dirty="0" err="1" smtClean="0"/>
              <a:t>trường</a:t>
            </a:r>
            <a:r>
              <a:rPr lang="en-US" b="1" dirty="0" smtClean="0"/>
              <a:t>: </a:t>
            </a:r>
          </a:p>
          <a:p>
            <a:pPr>
              <a:buNone/>
            </a:pPr>
            <a:r>
              <a:rPr lang="en-US" dirty="0" smtClean="0"/>
              <a:t>	- </a:t>
            </a:r>
            <a:r>
              <a:rPr lang="en-US" dirty="0" err="1" smtClean="0"/>
              <a:t>Kỹ</a:t>
            </a:r>
            <a:r>
              <a:rPr lang="en-US" dirty="0" smtClean="0"/>
              <a:t> </a:t>
            </a:r>
            <a:r>
              <a:rPr lang="en-US" dirty="0" err="1"/>
              <a:t>thuật</a:t>
            </a:r>
            <a:r>
              <a:rPr lang="en-US" dirty="0"/>
              <a:t> </a:t>
            </a:r>
            <a:r>
              <a:rPr lang="en-US" dirty="0" err="1"/>
              <a:t>cơ</a:t>
            </a:r>
            <a:r>
              <a:rPr lang="en-US" dirty="0"/>
              <a:t> </a:t>
            </a:r>
            <a:r>
              <a:rPr lang="en-US" dirty="0" err="1" smtClean="0"/>
              <a:t>khí</a:t>
            </a:r>
            <a:endParaRPr lang="en-US" dirty="0" smtClean="0"/>
          </a:p>
          <a:p>
            <a:pPr>
              <a:buNone/>
            </a:pPr>
            <a:r>
              <a:rPr lang="en-US" dirty="0"/>
              <a:t>	</a:t>
            </a:r>
            <a:r>
              <a:rPr lang="en-US" dirty="0" smtClean="0"/>
              <a:t>- </a:t>
            </a:r>
            <a:r>
              <a:rPr lang="en-US" dirty="0" err="1" smtClean="0"/>
              <a:t>Kỹ</a:t>
            </a:r>
            <a:r>
              <a:rPr lang="en-US" dirty="0" smtClean="0"/>
              <a:t> </a:t>
            </a:r>
            <a:r>
              <a:rPr lang="en-US" dirty="0" err="1"/>
              <a:t>thuật</a:t>
            </a:r>
            <a:r>
              <a:rPr lang="en-US" dirty="0"/>
              <a:t> </a:t>
            </a:r>
            <a:r>
              <a:rPr lang="en-US" dirty="0" err="1"/>
              <a:t>công</a:t>
            </a:r>
            <a:r>
              <a:rPr lang="en-US" dirty="0"/>
              <a:t> </a:t>
            </a:r>
            <a:r>
              <a:rPr lang="en-US" dirty="0" err="1"/>
              <a:t>trình</a:t>
            </a:r>
            <a:r>
              <a:rPr lang="en-US" dirty="0"/>
              <a:t> </a:t>
            </a:r>
            <a:r>
              <a:rPr lang="en-US" dirty="0" err="1"/>
              <a:t>ngoài</a:t>
            </a:r>
            <a:r>
              <a:rPr lang="en-US" dirty="0"/>
              <a:t> </a:t>
            </a:r>
            <a:r>
              <a:rPr lang="en-US" dirty="0" err="1" smtClean="0"/>
              <a:t>khơi</a:t>
            </a:r>
            <a:endParaRPr lang="en-US" dirty="0" smtClean="0"/>
          </a:p>
          <a:p>
            <a:pPr>
              <a:buNone/>
            </a:pPr>
            <a:r>
              <a:rPr lang="en-US" dirty="0"/>
              <a:t>	</a:t>
            </a:r>
            <a:r>
              <a:rPr lang="en-US" dirty="0" smtClean="0"/>
              <a:t>- </a:t>
            </a:r>
            <a:r>
              <a:rPr lang="en-US" dirty="0" err="1" smtClean="0"/>
              <a:t>Điện</a:t>
            </a:r>
            <a:r>
              <a:rPr lang="en-US" dirty="0" smtClean="0"/>
              <a:t> </a:t>
            </a:r>
            <a:r>
              <a:rPr lang="en-US" dirty="0" err="1"/>
              <a:t>tàu</a:t>
            </a:r>
            <a:r>
              <a:rPr lang="en-US" dirty="0"/>
              <a:t> </a:t>
            </a:r>
            <a:r>
              <a:rPr lang="en-US" dirty="0" err="1" smtClean="0"/>
              <a:t>thủy</a:t>
            </a:r>
            <a:endParaRPr lang="en-US" dirty="0" smtClean="0"/>
          </a:p>
          <a:p>
            <a:pPr>
              <a:buNone/>
            </a:pPr>
            <a:r>
              <a:rPr lang="en-US" dirty="0"/>
              <a:t>	</a:t>
            </a:r>
            <a:r>
              <a:rPr lang="en-US" dirty="0" smtClean="0"/>
              <a:t>- </a:t>
            </a:r>
            <a:r>
              <a:rPr lang="en-US" dirty="0" err="1" smtClean="0"/>
              <a:t>Công</a:t>
            </a:r>
            <a:r>
              <a:rPr lang="en-US" dirty="0" smtClean="0"/>
              <a:t> </a:t>
            </a:r>
            <a:r>
              <a:rPr lang="en-US" dirty="0" err="1"/>
              <a:t>nghệ</a:t>
            </a:r>
            <a:r>
              <a:rPr lang="en-US" dirty="0"/>
              <a:t> </a:t>
            </a:r>
            <a:r>
              <a:rPr lang="en-US" dirty="0" err="1"/>
              <a:t>đóng</a:t>
            </a:r>
            <a:r>
              <a:rPr lang="en-US" dirty="0"/>
              <a:t> </a:t>
            </a:r>
            <a:r>
              <a:rPr lang="en-US" dirty="0" err="1" smtClean="0"/>
              <a:t>tàu</a:t>
            </a:r>
            <a:endParaRPr lang="en-US" dirty="0" smtClean="0"/>
          </a:p>
          <a:p>
            <a:pPr>
              <a:buNone/>
            </a:pPr>
            <a:r>
              <a:rPr lang="en-US" dirty="0"/>
              <a:t>	</a:t>
            </a:r>
            <a:r>
              <a:rPr lang="en-US" dirty="0" smtClean="0"/>
              <a:t>- </a:t>
            </a:r>
            <a:r>
              <a:rPr lang="en-US" dirty="0" err="1" smtClean="0"/>
              <a:t>Giáo</a:t>
            </a:r>
            <a:r>
              <a:rPr lang="en-US" dirty="0" smtClean="0"/>
              <a:t> </a:t>
            </a:r>
            <a:r>
              <a:rPr lang="en-US" dirty="0" err="1"/>
              <a:t>dục</a:t>
            </a:r>
            <a:r>
              <a:rPr lang="en-US" dirty="0"/>
              <a:t> </a:t>
            </a:r>
            <a:r>
              <a:rPr lang="en-US" dirty="0" err="1"/>
              <a:t>mầm</a:t>
            </a:r>
            <a:r>
              <a:rPr lang="en-US" dirty="0"/>
              <a:t> non</a:t>
            </a:r>
          </a:p>
          <a:p>
            <a:pPr>
              <a:buNone/>
            </a:pPr>
            <a:r>
              <a:rPr lang="en-US" dirty="0" smtClean="0"/>
              <a:t>	- </a:t>
            </a:r>
            <a:r>
              <a:rPr lang="en-US" dirty="0" err="1" smtClean="0"/>
              <a:t>Điều</a:t>
            </a:r>
            <a:r>
              <a:rPr lang="en-US" dirty="0" smtClean="0"/>
              <a:t> </a:t>
            </a:r>
            <a:r>
              <a:rPr lang="en-US" dirty="0" err="1" smtClean="0"/>
              <a:t>dưỡng</a:t>
            </a:r>
            <a:endParaRPr lang="en-US" dirty="0" smtClean="0"/>
          </a:p>
          <a:p>
            <a:pPr>
              <a:buNone/>
            </a:pPr>
            <a:r>
              <a:rPr lang="en-US" dirty="0"/>
              <a:t>	</a:t>
            </a:r>
            <a:r>
              <a:rPr lang="en-US" dirty="0" smtClean="0"/>
              <a:t>- </a:t>
            </a:r>
            <a:r>
              <a:rPr lang="en-US" dirty="0" err="1" smtClean="0"/>
              <a:t>Kế</a:t>
            </a:r>
            <a:r>
              <a:rPr lang="en-US" dirty="0" smtClean="0"/>
              <a:t> </a:t>
            </a:r>
            <a:r>
              <a:rPr lang="en-US" dirty="0" err="1" smtClean="0"/>
              <a:t>toán</a:t>
            </a:r>
            <a:r>
              <a:rPr lang="en-US" dirty="0" smtClean="0"/>
              <a:t>/</a:t>
            </a:r>
            <a:r>
              <a:rPr lang="en-US" dirty="0" err="1" smtClean="0"/>
              <a:t>Phúc</a:t>
            </a:r>
            <a:r>
              <a:rPr lang="en-US" dirty="0" smtClean="0"/>
              <a:t> </a:t>
            </a:r>
            <a:r>
              <a:rPr lang="en-US" dirty="0" err="1" smtClean="0"/>
              <a:t>lợi</a:t>
            </a:r>
            <a:r>
              <a:rPr lang="en-US" dirty="0" smtClean="0"/>
              <a:t> </a:t>
            </a:r>
            <a:r>
              <a:rPr lang="en-US" dirty="0" err="1" smtClean="0"/>
              <a:t>xã</a:t>
            </a:r>
            <a:r>
              <a:rPr lang="en-US" dirty="0" smtClean="0"/>
              <a:t> </a:t>
            </a:r>
            <a:r>
              <a:rPr lang="en-US" dirty="0" err="1" smtClean="0"/>
              <a:t>hội</a:t>
            </a:r>
            <a:endParaRPr lang="en-US" dirty="0" smtClean="0"/>
          </a:p>
          <a:p>
            <a:endParaRPr lang="en-US" dirty="0"/>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CAO ĐẲNG KOJE</a:t>
            </a:r>
            <a:endParaRPr lang="en-US" b="1" dirty="0"/>
          </a:p>
        </p:txBody>
      </p:sp>
      <p:sp>
        <p:nvSpPr>
          <p:cNvPr id="3" name="Content Placeholder 2"/>
          <p:cNvSpPr>
            <a:spLocks noGrp="1"/>
          </p:cNvSpPr>
          <p:nvPr>
            <p:ph sz="quarter" idx="1"/>
          </p:nvPr>
        </p:nvSpPr>
        <p:spPr/>
        <p:txBody>
          <a:bodyPr/>
          <a:lstStyle/>
          <a:p>
            <a:r>
              <a:rPr lang="en-US" dirty="0" err="1" smtClean="0"/>
              <a:t>Thời</a:t>
            </a:r>
            <a:r>
              <a:rPr lang="en-US" dirty="0" smtClean="0"/>
              <a:t> </a:t>
            </a:r>
            <a:r>
              <a:rPr lang="en-US" dirty="0" err="1" smtClean="0"/>
              <a:t>gian</a:t>
            </a:r>
            <a:r>
              <a:rPr lang="en-US" dirty="0" smtClean="0"/>
              <a:t> </a:t>
            </a:r>
            <a:r>
              <a:rPr lang="en-US" dirty="0" err="1" smtClean="0"/>
              <a:t>học</a:t>
            </a:r>
            <a:r>
              <a:rPr lang="en-US" dirty="0" smtClean="0"/>
              <a:t>: </a:t>
            </a:r>
            <a:r>
              <a:rPr lang="en-US" dirty="0" err="1" smtClean="0"/>
              <a:t>từ</a:t>
            </a:r>
            <a:r>
              <a:rPr lang="en-US" dirty="0" smtClean="0"/>
              <a:t> 2-4 </a:t>
            </a:r>
            <a:r>
              <a:rPr lang="en-US" dirty="0" err="1" smtClean="0"/>
              <a:t>năm</a:t>
            </a:r>
            <a:r>
              <a:rPr lang="en-US" dirty="0" smtClean="0"/>
              <a:t> </a:t>
            </a:r>
            <a:r>
              <a:rPr lang="en-US" dirty="0" err="1" smtClean="0"/>
              <a:t>tùy</a:t>
            </a:r>
            <a:r>
              <a:rPr lang="en-US" dirty="0" smtClean="0"/>
              <a:t> </a:t>
            </a:r>
            <a:r>
              <a:rPr lang="en-US" dirty="0" err="1" smtClean="0"/>
              <a:t>chuyên</a:t>
            </a:r>
            <a:r>
              <a:rPr lang="en-US" dirty="0" smtClean="0"/>
              <a:t> </a:t>
            </a:r>
            <a:r>
              <a:rPr lang="en-US" dirty="0" err="1" smtClean="0"/>
              <a:t>ngành</a:t>
            </a:r>
            <a:endParaRPr lang="en-US" dirty="0" smtClean="0"/>
          </a:p>
          <a:p>
            <a:pPr>
              <a:buNone/>
            </a:pPr>
            <a:endParaRPr lang="en-US" dirty="0" smtClean="0"/>
          </a:p>
          <a:p>
            <a:r>
              <a:rPr lang="en-US" dirty="0" smtClean="0"/>
              <a:t>HS </a:t>
            </a:r>
            <a:r>
              <a:rPr lang="en-US" dirty="0" err="1" smtClean="0"/>
              <a:t>tốt</a:t>
            </a:r>
            <a:r>
              <a:rPr lang="en-US" dirty="0" smtClean="0"/>
              <a:t> </a:t>
            </a:r>
            <a:r>
              <a:rPr lang="en-US" dirty="0" err="1" smtClean="0"/>
              <a:t>nghiệp</a:t>
            </a:r>
            <a:r>
              <a:rPr lang="en-US" dirty="0" smtClean="0"/>
              <a:t> </a:t>
            </a:r>
            <a:r>
              <a:rPr lang="en-US" dirty="0" err="1" smtClean="0"/>
              <a:t>Trung</a:t>
            </a:r>
            <a:r>
              <a:rPr lang="en-US" dirty="0" smtClean="0"/>
              <a:t> </a:t>
            </a:r>
            <a:r>
              <a:rPr lang="en-US" dirty="0" err="1" smtClean="0"/>
              <a:t>cấp</a:t>
            </a:r>
            <a:r>
              <a:rPr lang="en-US" dirty="0" smtClean="0"/>
              <a:t> </a:t>
            </a:r>
            <a:r>
              <a:rPr lang="en-US" dirty="0" err="1" smtClean="0"/>
              <a:t>tại</a:t>
            </a:r>
            <a:r>
              <a:rPr lang="en-US" dirty="0" smtClean="0"/>
              <a:t> </a:t>
            </a:r>
            <a:r>
              <a:rPr lang="en-US" dirty="0" err="1" smtClean="0"/>
              <a:t>trường</a:t>
            </a:r>
            <a:r>
              <a:rPr lang="en-US" dirty="0" smtClean="0"/>
              <a:t> </a:t>
            </a:r>
            <a:r>
              <a:rPr lang="en-US" dirty="0" err="1" smtClean="0"/>
              <a:t>sẽ</a:t>
            </a:r>
            <a:r>
              <a:rPr lang="en-US" dirty="0" smtClean="0"/>
              <a:t> </a:t>
            </a:r>
            <a:r>
              <a:rPr lang="en-US" dirty="0" err="1" smtClean="0"/>
              <a:t>được</a:t>
            </a:r>
            <a:r>
              <a:rPr lang="en-US" dirty="0" smtClean="0"/>
              <a:t> </a:t>
            </a:r>
            <a:r>
              <a:rPr lang="en-US" dirty="0" err="1" smtClean="0"/>
              <a:t>học</a:t>
            </a:r>
            <a:r>
              <a:rPr lang="en-US" dirty="0" smtClean="0"/>
              <a:t> </a:t>
            </a:r>
            <a:r>
              <a:rPr lang="en-US" dirty="0" err="1" smtClean="0"/>
              <a:t>liên</a:t>
            </a:r>
            <a:r>
              <a:rPr lang="en-US" dirty="0" smtClean="0"/>
              <a:t> </a:t>
            </a:r>
            <a:r>
              <a:rPr lang="en-US" dirty="0" err="1" smtClean="0"/>
              <a:t>thông</a:t>
            </a:r>
            <a:r>
              <a:rPr lang="en-US" dirty="0" smtClean="0"/>
              <a:t> </a:t>
            </a:r>
            <a:r>
              <a:rPr lang="en-US" dirty="0" err="1" smtClean="0"/>
              <a:t>tại</a:t>
            </a:r>
            <a:r>
              <a:rPr lang="en-US" dirty="0" smtClean="0"/>
              <a:t> Cao </a:t>
            </a:r>
            <a:r>
              <a:rPr lang="en-US" dirty="0" err="1" smtClean="0"/>
              <a:t>đẳng</a:t>
            </a:r>
            <a:r>
              <a:rPr lang="en-US" dirty="0" smtClean="0"/>
              <a:t> KOJE – </a:t>
            </a:r>
            <a:r>
              <a:rPr lang="en-US" dirty="0" err="1" smtClean="0"/>
              <a:t>Hàn</a:t>
            </a:r>
            <a:r>
              <a:rPr lang="en-US" dirty="0" smtClean="0"/>
              <a:t> </a:t>
            </a:r>
            <a:r>
              <a:rPr lang="en-US" dirty="0" err="1" smtClean="0"/>
              <a:t>Quốc</a:t>
            </a:r>
            <a:r>
              <a:rPr lang="en-US" dirty="0" smtClean="0"/>
              <a:t> </a:t>
            </a:r>
            <a:r>
              <a:rPr lang="en-US" dirty="0" err="1" smtClean="0"/>
              <a:t>là</a:t>
            </a:r>
            <a:r>
              <a:rPr lang="en-US" dirty="0" smtClean="0"/>
              <a:t> 1 </a:t>
            </a:r>
            <a:r>
              <a:rPr lang="en-US" dirty="0" err="1" smtClean="0"/>
              <a:t>năm</a:t>
            </a:r>
            <a:r>
              <a:rPr lang="en-US" dirty="0" smtClean="0"/>
              <a:t> </a:t>
            </a:r>
            <a:r>
              <a:rPr lang="en-US" dirty="0" err="1" smtClean="0"/>
              <a:t>rưỡi</a:t>
            </a:r>
            <a:r>
              <a:rPr lang="en-US" dirty="0" smtClean="0"/>
              <a:t>, </a:t>
            </a:r>
            <a:r>
              <a:rPr lang="en-US" dirty="0" err="1" smtClean="0"/>
              <a:t>nhận</a:t>
            </a:r>
            <a:r>
              <a:rPr lang="en-US" dirty="0" smtClean="0"/>
              <a:t> </a:t>
            </a:r>
            <a:r>
              <a:rPr lang="en-US" dirty="0" err="1" smtClean="0"/>
              <a:t>bằng</a:t>
            </a:r>
            <a:r>
              <a:rPr lang="en-US" dirty="0" smtClean="0"/>
              <a:t> </a:t>
            </a:r>
            <a:r>
              <a:rPr lang="en-US" dirty="0" err="1" smtClean="0"/>
              <a:t>tốt</a:t>
            </a:r>
            <a:r>
              <a:rPr lang="en-US" dirty="0" smtClean="0"/>
              <a:t> </a:t>
            </a:r>
            <a:r>
              <a:rPr lang="en-US" dirty="0" err="1" smtClean="0"/>
              <a:t>nghiệp</a:t>
            </a:r>
            <a:r>
              <a:rPr lang="en-US" dirty="0" smtClean="0"/>
              <a:t> Cao </a:t>
            </a:r>
            <a:r>
              <a:rPr lang="en-US" dirty="0" err="1" smtClean="0"/>
              <a:t>đẳng</a:t>
            </a:r>
            <a:r>
              <a:rPr lang="en-US" dirty="0" smtClean="0"/>
              <a:t> do </a:t>
            </a:r>
            <a:r>
              <a:rPr lang="en-US" dirty="0" err="1" smtClean="0"/>
              <a:t>bên</a:t>
            </a:r>
            <a:r>
              <a:rPr lang="en-US" dirty="0" smtClean="0"/>
              <a:t> KOJE </a:t>
            </a:r>
            <a:r>
              <a:rPr lang="en-US" dirty="0" err="1" smtClean="0"/>
              <a:t>cấp</a:t>
            </a:r>
            <a:endParaRPr lang="en-US" dirty="0" smtClean="0"/>
          </a:p>
          <a:p>
            <a:pPr>
              <a:buNone/>
            </a:pPr>
            <a:r>
              <a:rPr lang="en-US" dirty="0"/>
              <a:t>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CAO ĐẲNG KOJE</a:t>
            </a:r>
            <a:endParaRPr lang="en-US" b="1" dirty="0"/>
          </a:p>
        </p:txBody>
      </p:sp>
      <p:graphicFrame>
        <p:nvGraphicFramePr>
          <p:cNvPr id="4" name="Content Placeholder 3"/>
          <p:cNvGraphicFramePr>
            <a:graphicFrameLocks noGrp="1"/>
          </p:cNvGraphicFramePr>
          <p:nvPr>
            <p:ph sz="quarter" idx="1"/>
          </p:nvPr>
        </p:nvGraphicFramePr>
        <p:xfrm>
          <a:off x="301625" y="1527175"/>
          <a:ext cx="8504237" cy="4330716"/>
        </p:xfrm>
        <a:graphic>
          <a:graphicData uri="http://schemas.openxmlformats.org/drawingml/2006/table">
            <a:tbl>
              <a:tblPr firstRow="1" bandRow="1">
                <a:tableStyleId>{5C22544A-7EE6-4342-B048-85BDC9FD1C3A}</a:tableStyleId>
              </a:tblPr>
              <a:tblGrid>
                <a:gridCol w="2037458"/>
                <a:gridCol w="1476440"/>
                <a:gridCol w="4990339"/>
              </a:tblGrid>
              <a:tr h="471151">
                <a:tc>
                  <a:txBody>
                    <a:bodyPr/>
                    <a:lstStyle/>
                    <a:p>
                      <a:pPr algn="ctr"/>
                      <a:r>
                        <a:rPr lang="en-US" dirty="0" smtClean="0"/>
                        <a:t>NỘI</a:t>
                      </a:r>
                      <a:r>
                        <a:rPr lang="en-US" baseline="0" dirty="0" smtClean="0"/>
                        <a:t> DUNG</a:t>
                      </a:r>
                      <a:endParaRPr lang="en-US" dirty="0"/>
                    </a:p>
                  </a:txBody>
                  <a:tcPr marL="94491" marR="94491"/>
                </a:tc>
                <a:tc>
                  <a:txBody>
                    <a:bodyPr/>
                    <a:lstStyle/>
                    <a:p>
                      <a:pPr algn="ctr"/>
                      <a:r>
                        <a:rPr lang="en-US" dirty="0" smtClean="0"/>
                        <a:t>CHI PHÍ</a:t>
                      </a:r>
                      <a:r>
                        <a:rPr lang="en-US" baseline="0" dirty="0" smtClean="0"/>
                        <a:t> </a:t>
                      </a:r>
                      <a:endParaRPr lang="en-US" dirty="0"/>
                    </a:p>
                  </a:txBody>
                  <a:tcPr marL="94491" marR="94491"/>
                </a:tc>
                <a:tc>
                  <a:txBody>
                    <a:bodyPr/>
                    <a:lstStyle/>
                    <a:p>
                      <a:pPr algn="ctr"/>
                      <a:r>
                        <a:rPr lang="en-US" dirty="0" smtClean="0"/>
                        <a:t>GHI CHÚ</a:t>
                      </a:r>
                      <a:endParaRPr lang="en-US" dirty="0"/>
                    </a:p>
                  </a:txBody>
                  <a:tcPr marL="94491" marR="94491"/>
                </a:tc>
              </a:tr>
              <a:tr h="471151">
                <a:tc>
                  <a:txBody>
                    <a:bodyPr/>
                    <a:lstStyle/>
                    <a:p>
                      <a:r>
                        <a:rPr lang="en-US" dirty="0" err="1" smtClean="0"/>
                        <a:t>Phí</a:t>
                      </a:r>
                      <a:r>
                        <a:rPr lang="en-US" baseline="0" dirty="0" smtClean="0"/>
                        <a:t> </a:t>
                      </a:r>
                      <a:r>
                        <a:rPr lang="en-US" baseline="0" dirty="0" err="1" smtClean="0"/>
                        <a:t>nhập</a:t>
                      </a:r>
                      <a:r>
                        <a:rPr lang="en-US" baseline="0" dirty="0" smtClean="0"/>
                        <a:t> </a:t>
                      </a:r>
                      <a:r>
                        <a:rPr lang="en-US" baseline="0" dirty="0" err="1" smtClean="0"/>
                        <a:t>học</a:t>
                      </a:r>
                      <a:endParaRPr lang="en-US" dirty="0"/>
                    </a:p>
                  </a:txBody>
                  <a:tcPr marL="94491" marR="94491"/>
                </a:tc>
                <a:tc>
                  <a:txBody>
                    <a:bodyPr/>
                    <a:lstStyle/>
                    <a:p>
                      <a:r>
                        <a:rPr lang="en-US" sz="1800" kern="1200" dirty="0" smtClean="0">
                          <a:solidFill>
                            <a:schemeClr val="dk1"/>
                          </a:solidFill>
                          <a:latin typeface="+mn-lt"/>
                          <a:ea typeface="+mn-ea"/>
                          <a:cs typeface="+mn-cs"/>
                        </a:rPr>
                        <a:t>$608.64</a:t>
                      </a:r>
                      <a:endParaRPr lang="en-US" dirty="0"/>
                    </a:p>
                  </a:txBody>
                  <a:tcPr marL="94491" marR="94491"/>
                </a:tc>
                <a:tc>
                  <a:txBody>
                    <a:bodyPr/>
                    <a:lstStyle/>
                    <a:p>
                      <a:r>
                        <a:rPr lang="en-US" dirty="0" err="1" smtClean="0"/>
                        <a:t>Miễn</a:t>
                      </a:r>
                      <a:r>
                        <a:rPr lang="en-US" dirty="0" smtClean="0"/>
                        <a:t> </a:t>
                      </a:r>
                      <a:r>
                        <a:rPr lang="en-US" dirty="0" err="1" smtClean="0"/>
                        <a:t>phí</a:t>
                      </a:r>
                      <a:r>
                        <a:rPr lang="en-US" baseline="0" dirty="0" smtClean="0"/>
                        <a:t> </a:t>
                      </a:r>
                      <a:r>
                        <a:rPr lang="en-US" baseline="0" dirty="0" err="1" smtClean="0"/>
                        <a:t>nhập</a:t>
                      </a:r>
                      <a:r>
                        <a:rPr lang="en-US" baseline="0" dirty="0" smtClean="0"/>
                        <a:t> </a:t>
                      </a:r>
                      <a:r>
                        <a:rPr lang="en-US" baseline="0" dirty="0" err="1" smtClean="0"/>
                        <a:t>học</a:t>
                      </a:r>
                      <a:r>
                        <a:rPr lang="en-US" baseline="0" dirty="0" smtClean="0"/>
                        <a:t> </a:t>
                      </a:r>
                      <a:r>
                        <a:rPr lang="en-US" baseline="0" dirty="0" err="1" smtClean="0"/>
                        <a:t>cho</a:t>
                      </a:r>
                      <a:r>
                        <a:rPr lang="en-US" baseline="0" dirty="0" smtClean="0"/>
                        <a:t>  HS-SV </a:t>
                      </a:r>
                      <a:r>
                        <a:rPr lang="en-US" baseline="0" dirty="0" err="1" smtClean="0"/>
                        <a:t>trường</a:t>
                      </a:r>
                      <a:endParaRPr lang="en-US" dirty="0"/>
                    </a:p>
                  </a:txBody>
                  <a:tcPr marL="94491" marR="94491"/>
                </a:tc>
              </a:tr>
              <a:tr h="813219">
                <a:tc>
                  <a:txBody>
                    <a:bodyPr/>
                    <a:lstStyle/>
                    <a:p>
                      <a:r>
                        <a:rPr lang="en-US" dirty="0" err="1" smtClean="0"/>
                        <a:t>Học</a:t>
                      </a:r>
                      <a:r>
                        <a:rPr lang="en-US" dirty="0" smtClean="0"/>
                        <a:t> </a:t>
                      </a:r>
                      <a:r>
                        <a:rPr lang="en-US" dirty="0" err="1" smtClean="0"/>
                        <a:t>phí</a:t>
                      </a:r>
                      <a:r>
                        <a:rPr lang="en-US" baseline="0" dirty="0" smtClean="0"/>
                        <a:t> </a:t>
                      </a:r>
                      <a:r>
                        <a:rPr lang="en-US" baseline="0" dirty="0" err="1" smtClean="0"/>
                        <a:t>chuyên</a:t>
                      </a:r>
                      <a:r>
                        <a:rPr lang="en-US" baseline="0" dirty="0" smtClean="0"/>
                        <a:t> </a:t>
                      </a:r>
                      <a:r>
                        <a:rPr lang="en-US" baseline="0" dirty="0" err="1" smtClean="0"/>
                        <a:t>ngành</a:t>
                      </a:r>
                      <a:r>
                        <a:rPr lang="en-US" baseline="0" dirty="0" smtClean="0"/>
                        <a:t> </a:t>
                      </a:r>
                      <a:r>
                        <a:rPr lang="en-US" baseline="0" dirty="0" err="1" smtClean="0"/>
                        <a:t>kỹ</a:t>
                      </a:r>
                      <a:r>
                        <a:rPr lang="en-US" baseline="0" dirty="0" smtClean="0"/>
                        <a:t> </a:t>
                      </a:r>
                      <a:r>
                        <a:rPr lang="en-US" baseline="0" dirty="0" err="1" smtClean="0"/>
                        <a:t>thuật</a:t>
                      </a:r>
                      <a:endParaRPr lang="en-US" dirty="0"/>
                    </a:p>
                  </a:txBody>
                  <a:tcPr marL="94491" marR="94491"/>
                </a:tc>
                <a:tc>
                  <a:txBody>
                    <a:bodyPr/>
                    <a:lstStyle/>
                    <a:p>
                      <a:r>
                        <a:rPr lang="en-US" sz="1800" kern="1200" dirty="0" smtClean="0">
                          <a:solidFill>
                            <a:schemeClr val="dk1"/>
                          </a:solidFill>
                          <a:latin typeface="+mn-lt"/>
                          <a:ea typeface="+mn-ea"/>
                          <a:cs typeface="+mn-cs"/>
                        </a:rPr>
                        <a:t>$2624.99</a:t>
                      </a:r>
                      <a:endParaRPr lang="en-US" dirty="0"/>
                    </a:p>
                  </a:txBody>
                  <a:tcPr marL="94491" marR="94491"/>
                </a:tc>
                <a:tc>
                  <a:txBody>
                    <a:bodyPr/>
                    <a:lstStyle/>
                    <a:p>
                      <a:r>
                        <a:rPr lang="en-US" sz="1800" kern="1200" dirty="0" err="1" smtClean="0">
                          <a:solidFill>
                            <a:schemeClr val="dk1"/>
                          </a:solidFill>
                          <a:latin typeface="+mn-lt"/>
                          <a:ea typeface="+mn-ea"/>
                          <a:cs typeface="+mn-cs"/>
                        </a:rPr>
                        <a:t>Kỹ</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thuật</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cơ</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khí</a:t>
                      </a:r>
                      <a:r>
                        <a:rPr lang="en-US" sz="1800" kern="1200" dirty="0" smtClean="0">
                          <a:solidFill>
                            <a:schemeClr val="dk1"/>
                          </a:solidFill>
                          <a:latin typeface="+mn-lt"/>
                          <a:ea typeface="+mn-ea"/>
                          <a:cs typeface="+mn-cs"/>
                        </a:rPr>
                        <a:t> / </a:t>
                      </a:r>
                      <a:r>
                        <a:rPr lang="en-US" sz="1800" kern="1200" dirty="0" err="1" smtClean="0">
                          <a:solidFill>
                            <a:schemeClr val="dk1"/>
                          </a:solidFill>
                          <a:latin typeface="+mn-lt"/>
                          <a:ea typeface="+mn-ea"/>
                          <a:cs typeface="+mn-cs"/>
                        </a:rPr>
                        <a:t>Kỹ</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thuật</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công</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trình</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ngoài</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khơi</a:t>
                      </a:r>
                      <a:r>
                        <a:rPr lang="en-US" sz="1800" kern="1200" dirty="0" smtClean="0">
                          <a:solidFill>
                            <a:schemeClr val="dk1"/>
                          </a:solidFill>
                          <a:latin typeface="+mn-lt"/>
                          <a:ea typeface="+mn-ea"/>
                          <a:cs typeface="+mn-cs"/>
                        </a:rPr>
                        <a:t> / </a:t>
                      </a:r>
                      <a:r>
                        <a:rPr lang="en-US" sz="1800" kern="1200" dirty="0" err="1" smtClean="0">
                          <a:solidFill>
                            <a:schemeClr val="dk1"/>
                          </a:solidFill>
                          <a:latin typeface="+mn-lt"/>
                          <a:ea typeface="+mn-ea"/>
                          <a:cs typeface="+mn-cs"/>
                        </a:rPr>
                        <a:t>Điện</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tàu</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thủy</a:t>
                      </a:r>
                      <a:r>
                        <a:rPr lang="en-US" sz="1800" kern="1200" dirty="0" smtClean="0">
                          <a:solidFill>
                            <a:schemeClr val="dk1"/>
                          </a:solidFill>
                          <a:latin typeface="+mn-lt"/>
                          <a:ea typeface="+mn-ea"/>
                          <a:cs typeface="+mn-cs"/>
                        </a:rPr>
                        <a:t> / </a:t>
                      </a:r>
                      <a:r>
                        <a:rPr lang="en-US" sz="1800" kern="1200" dirty="0" err="1" smtClean="0">
                          <a:solidFill>
                            <a:schemeClr val="dk1"/>
                          </a:solidFill>
                          <a:latin typeface="+mn-lt"/>
                          <a:ea typeface="+mn-ea"/>
                          <a:cs typeface="+mn-cs"/>
                        </a:rPr>
                        <a:t>Công</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nghệ</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đóng</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tàu</a:t>
                      </a:r>
                      <a:endParaRPr lang="en-US" dirty="0"/>
                    </a:p>
                  </a:txBody>
                  <a:tcPr marL="94491" marR="94491"/>
                </a:tc>
              </a:tr>
              <a:tr h="471151">
                <a:tc>
                  <a:txBody>
                    <a:bodyPr/>
                    <a:lstStyle/>
                    <a:p>
                      <a:r>
                        <a:rPr lang="en-US" dirty="0" err="1" smtClean="0"/>
                        <a:t>Học</a:t>
                      </a:r>
                      <a:r>
                        <a:rPr lang="en-US" dirty="0" smtClean="0"/>
                        <a:t> </a:t>
                      </a:r>
                      <a:r>
                        <a:rPr lang="en-US" dirty="0" err="1" smtClean="0"/>
                        <a:t>phí</a:t>
                      </a:r>
                      <a:r>
                        <a:rPr lang="en-US" baseline="0" dirty="0" smtClean="0"/>
                        <a:t> </a:t>
                      </a:r>
                      <a:r>
                        <a:rPr lang="en-US" baseline="0" dirty="0" err="1" smtClean="0"/>
                        <a:t>tiếng</a:t>
                      </a:r>
                      <a:r>
                        <a:rPr lang="en-US" baseline="0" dirty="0" smtClean="0"/>
                        <a:t> </a:t>
                      </a:r>
                      <a:r>
                        <a:rPr lang="en-US" baseline="0" dirty="0" err="1" smtClean="0"/>
                        <a:t>Hàn</a:t>
                      </a:r>
                      <a:endParaRPr lang="en-US" dirty="0"/>
                    </a:p>
                  </a:txBody>
                  <a:tcPr marL="94491" marR="94491"/>
                </a:tc>
                <a:tc>
                  <a:txBody>
                    <a:bodyPr/>
                    <a:lstStyle/>
                    <a:p>
                      <a:r>
                        <a:rPr lang="en-US" sz="1800" kern="1200" dirty="0" smtClean="0">
                          <a:solidFill>
                            <a:schemeClr val="dk1"/>
                          </a:solidFill>
                          <a:latin typeface="+mn-lt"/>
                          <a:ea typeface="+mn-ea"/>
                          <a:cs typeface="+mn-cs"/>
                        </a:rPr>
                        <a:t>$1304.23</a:t>
                      </a:r>
                      <a:endParaRPr lang="en-US" dirty="0"/>
                    </a:p>
                  </a:txBody>
                  <a:tcPr marL="94491" marR="94491"/>
                </a:tc>
                <a:tc>
                  <a:txBody>
                    <a:bodyPr/>
                    <a:lstStyle/>
                    <a:p>
                      <a:endParaRPr lang="en-US"/>
                    </a:p>
                  </a:txBody>
                  <a:tcPr marL="94491" marR="94491"/>
                </a:tc>
              </a:tr>
              <a:tr h="1161742">
                <a:tc>
                  <a:txBody>
                    <a:bodyPr/>
                    <a:lstStyle/>
                    <a:p>
                      <a:r>
                        <a:rPr lang="en-US" dirty="0" err="1" smtClean="0"/>
                        <a:t>Ký</a:t>
                      </a:r>
                      <a:r>
                        <a:rPr lang="en-US" baseline="0" dirty="0" smtClean="0"/>
                        <a:t> </a:t>
                      </a:r>
                      <a:r>
                        <a:rPr lang="en-US" baseline="0" dirty="0" err="1" smtClean="0"/>
                        <a:t>túc</a:t>
                      </a:r>
                      <a:r>
                        <a:rPr lang="en-US" baseline="0" dirty="0" smtClean="0"/>
                        <a:t> </a:t>
                      </a:r>
                      <a:r>
                        <a:rPr lang="en-US" baseline="0" dirty="0" err="1" smtClean="0"/>
                        <a:t>xá</a:t>
                      </a:r>
                      <a:r>
                        <a:rPr lang="en-US" baseline="0" dirty="0" smtClean="0"/>
                        <a:t> (4 </a:t>
                      </a:r>
                      <a:r>
                        <a:rPr lang="en-US" baseline="0" dirty="0" err="1" smtClean="0"/>
                        <a:t>ngừoi</a:t>
                      </a:r>
                      <a:r>
                        <a:rPr lang="en-US" baseline="0" dirty="0" smtClean="0"/>
                        <a:t>/</a:t>
                      </a:r>
                      <a:r>
                        <a:rPr lang="en-US" baseline="0" dirty="0" err="1" smtClean="0"/>
                        <a:t>phòng</a:t>
                      </a:r>
                      <a:r>
                        <a:rPr lang="en-US" baseline="0" dirty="0" smtClean="0"/>
                        <a:t>)</a:t>
                      </a:r>
                      <a:endParaRPr lang="en-US" dirty="0"/>
                    </a:p>
                  </a:txBody>
                  <a:tcPr marL="94491" marR="94491"/>
                </a:tc>
                <a:tc>
                  <a:txBody>
                    <a:bodyPr/>
                    <a:lstStyle/>
                    <a:p>
                      <a:r>
                        <a:rPr lang="en-US" sz="1800" kern="1200" dirty="0" smtClean="0">
                          <a:solidFill>
                            <a:schemeClr val="dk1"/>
                          </a:solidFill>
                          <a:latin typeface="+mn-lt"/>
                          <a:ea typeface="+mn-ea"/>
                          <a:cs typeface="+mn-cs"/>
                        </a:rPr>
                        <a:t>$403.44</a:t>
                      </a:r>
                      <a:endParaRPr lang="en-US" dirty="0"/>
                    </a:p>
                  </a:txBody>
                  <a:tcPr marL="94491" marR="94491"/>
                </a:tc>
                <a:tc>
                  <a:txBody>
                    <a:bodyPr/>
                    <a:lstStyle/>
                    <a:p>
                      <a:pPr lvl="0"/>
                      <a:r>
                        <a:rPr lang="en-US" sz="1800" kern="1200" dirty="0" smtClean="0">
                          <a:solidFill>
                            <a:schemeClr val="dk1"/>
                          </a:solidFill>
                          <a:latin typeface="+mn-lt"/>
                          <a:ea typeface="+mn-ea"/>
                          <a:cs typeface="+mn-cs"/>
                        </a:rPr>
                        <a:t>- Chi </a:t>
                      </a:r>
                      <a:r>
                        <a:rPr lang="en-US" sz="1800" kern="1200" dirty="0" err="1" smtClean="0">
                          <a:solidFill>
                            <a:schemeClr val="dk1"/>
                          </a:solidFill>
                          <a:latin typeface="+mn-lt"/>
                          <a:ea typeface="+mn-ea"/>
                          <a:cs typeface="+mn-cs"/>
                        </a:rPr>
                        <a:t>phí</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ký</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túc</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xá</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mỗi</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học</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kỳ</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đã</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bao</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gồm</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ăn</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sáng</a:t>
                      </a:r>
                      <a:r>
                        <a:rPr lang="en-US" sz="1800" kern="1200" dirty="0" smtClean="0">
                          <a:solidFill>
                            <a:schemeClr val="dk1"/>
                          </a:solidFill>
                          <a:latin typeface="+mn-lt"/>
                          <a:ea typeface="+mn-ea"/>
                          <a:cs typeface="+mn-cs"/>
                        </a:rPr>
                        <a:t>.</a:t>
                      </a:r>
                    </a:p>
                    <a:p>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Nghỉ</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hè</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và</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nghỉ</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đông</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không</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bao</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gồm</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ăn</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sáng</a:t>
                      </a:r>
                      <a:r>
                        <a:rPr lang="en-US" sz="1800" kern="1200" dirty="0" smtClean="0">
                          <a:solidFill>
                            <a:schemeClr val="dk1"/>
                          </a:solidFill>
                          <a:latin typeface="+mn-lt"/>
                          <a:ea typeface="+mn-ea"/>
                          <a:cs typeface="+mn-cs"/>
                        </a:rPr>
                        <a:t>.</a:t>
                      </a:r>
                      <a:endParaRPr lang="en-US" dirty="0"/>
                    </a:p>
                  </a:txBody>
                  <a:tcPr marL="94491" marR="94491"/>
                </a:tc>
              </a:tr>
              <a:tr h="471151">
                <a:tc>
                  <a:txBody>
                    <a:bodyPr/>
                    <a:lstStyle/>
                    <a:p>
                      <a:r>
                        <a:rPr lang="en-US" dirty="0" err="1" smtClean="0"/>
                        <a:t>Sách</a:t>
                      </a:r>
                      <a:r>
                        <a:rPr lang="en-US" baseline="0" dirty="0" smtClean="0"/>
                        <a:t> </a:t>
                      </a:r>
                      <a:r>
                        <a:rPr lang="en-US" baseline="0" dirty="0" err="1" smtClean="0"/>
                        <a:t>vở</a:t>
                      </a:r>
                      <a:endParaRPr lang="en-US" dirty="0"/>
                    </a:p>
                  </a:txBody>
                  <a:tcPr marL="94491" marR="94491"/>
                </a:tc>
                <a:tc>
                  <a:txBody>
                    <a:bodyPr/>
                    <a:lstStyle/>
                    <a:p>
                      <a:endParaRPr lang="en-US" dirty="0"/>
                    </a:p>
                  </a:txBody>
                  <a:tcPr marL="94491" marR="94491"/>
                </a:tc>
                <a:tc>
                  <a:txBody>
                    <a:bodyPr/>
                    <a:lstStyle/>
                    <a:p>
                      <a:endParaRPr lang="en-US" dirty="0"/>
                    </a:p>
                  </a:txBody>
                  <a:tcPr marL="94491" marR="94491"/>
                </a:tc>
              </a:tr>
              <a:tr h="471151">
                <a:tc>
                  <a:txBody>
                    <a:bodyPr/>
                    <a:lstStyle/>
                    <a:p>
                      <a:r>
                        <a:rPr lang="en-US" dirty="0" err="1" smtClean="0"/>
                        <a:t>Bảo</a:t>
                      </a:r>
                      <a:r>
                        <a:rPr lang="en-US" dirty="0" smtClean="0"/>
                        <a:t> </a:t>
                      </a:r>
                      <a:r>
                        <a:rPr lang="en-US" dirty="0" err="1" smtClean="0"/>
                        <a:t>hiểm</a:t>
                      </a:r>
                      <a:endParaRPr lang="en-US" dirty="0"/>
                    </a:p>
                  </a:txBody>
                  <a:tcPr marL="94491" marR="94491"/>
                </a:tc>
                <a:tc>
                  <a:txBody>
                    <a:bodyPr/>
                    <a:lstStyle/>
                    <a:p>
                      <a:endParaRPr lang="en-US" dirty="0"/>
                    </a:p>
                  </a:txBody>
                  <a:tcPr marL="94491" marR="94491"/>
                </a:tc>
                <a:tc>
                  <a:txBody>
                    <a:bodyPr/>
                    <a:lstStyle/>
                    <a:p>
                      <a:endParaRPr lang="en-US" dirty="0"/>
                    </a:p>
                  </a:txBody>
                  <a:tcPr marL="94491" marR="94491"/>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ĐẠI HỌC KUNSAN</a:t>
            </a:r>
            <a:endParaRPr lang="en-US" b="1" dirty="0"/>
          </a:p>
        </p:txBody>
      </p:sp>
      <p:sp>
        <p:nvSpPr>
          <p:cNvPr id="3" name="Content Placeholder 2"/>
          <p:cNvSpPr>
            <a:spLocks noGrp="1"/>
          </p:cNvSpPr>
          <p:nvPr>
            <p:ph sz="quarter" idx="1"/>
          </p:nvPr>
        </p:nvSpPr>
        <p:spPr/>
        <p:txBody>
          <a:bodyPr>
            <a:normAutofit/>
          </a:bodyPr>
          <a:lstStyle/>
          <a:p>
            <a:r>
              <a:rPr lang="en-US" dirty="0" err="1">
                <a:latin typeface="Times New Roman" pitchFamily="18" charset="0"/>
                <a:cs typeface="Times New Roman" pitchFamily="18" charset="0"/>
              </a:rPr>
              <a:t>Đại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Kunsan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một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trong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những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đầu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kỹ</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thuật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nghệ</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nghiên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cứu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khoa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r>
              <a:rPr lang="en-US" dirty="0" err="1" smtClean="0">
                <a:latin typeface="Times New Roman" pitchFamily="18" charset="0"/>
                <a:cs typeface="Times New Roman" pitchFamily="18" charset="0"/>
              </a:rPr>
              <a:t>Sinh</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viên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hưởng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lượng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môi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tập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thư</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viện</a:t>
            </a:r>
            <a:r>
              <a:rPr lang="en-US" dirty="0">
                <a:latin typeface="Times New Roman" pitchFamily="18" charset="0"/>
                <a:cs typeface="Times New Roman" pitchFamily="18" charset="0"/>
              </a:rPr>
              <a:t> 4 </a:t>
            </a:r>
            <a:r>
              <a:rPr lang="en-US" dirty="0" err="1">
                <a:latin typeface="Times New Roman" pitchFamily="18" charset="0"/>
                <a:cs typeface="Times New Roman" pitchFamily="18" charset="0"/>
              </a:rPr>
              <a:t>tầng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ký</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túc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đầy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đủ</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viên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tập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thảo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luận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giải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trí</a:t>
            </a:r>
            <a:r>
              <a:rPr lang="en-US" dirty="0" smtClean="0">
                <a:latin typeface="Times New Roman" pitchFamily="18" charset="0"/>
                <a:cs typeface="Times New Roman" pitchFamily="18" charset="0"/>
              </a:rPr>
              <a:t>.</a:t>
            </a:r>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ĐẠI HỌC KUNSAN</a:t>
            </a:r>
            <a:endParaRPr lang="en-US" b="1" dirty="0"/>
          </a:p>
        </p:txBody>
      </p:sp>
      <p:sp>
        <p:nvSpPr>
          <p:cNvPr id="3" name="Content Placeholder 2"/>
          <p:cNvSpPr>
            <a:spLocks noGrp="1"/>
          </p:cNvSpPr>
          <p:nvPr>
            <p:ph sz="quarter" idx="1"/>
          </p:nvPr>
        </p:nvSpPr>
        <p:spPr/>
        <p:txBody>
          <a:bodyPr/>
          <a:lstStyle/>
          <a:p>
            <a:r>
              <a:rPr lang="en-US" dirty="0" err="1" smtClean="0">
                <a:latin typeface="Times New Roman" pitchFamily="18" charset="0"/>
                <a:cs typeface="Times New Roman" pitchFamily="18" charset="0"/>
              </a:rPr>
              <a:t>Trường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có</a:t>
            </a:r>
            <a:r>
              <a:rPr lang="en-US" dirty="0" smtClean="0">
                <a:latin typeface="Times New Roman" pitchFamily="18" charset="0"/>
                <a:cs typeface="Times New Roman" pitchFamily="18" charset="0"/>
              </a:rPr>
              <a:t> 10 </a:t>
            </a:r>
            <a:r>
              <a:rPr lang="en-US" dirty="0" err="1" smtClean="0">
                <a:latin typeface="Times New Roman" pitchFamily="18" charset="0"/>
                <a:cs typeface="Times New Roman" pitchFamily="18" charset="0"/>
              </a:rPr>
              <a:t>trường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viên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đào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tạo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từ</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bậc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Đại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học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đến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bậc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Tiến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sĩ.Gồm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chuyên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ngành:Công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nghệ</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Động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lực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Công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nghệ</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khí</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Công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nghệ</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Điện</a:t>
            </a:r>
            <a:r>
              <a:rPr lang="en-US" dirty="0" smtClean="0">
                <a:latin typeface="Times New Roman" pitchFamily="18" charset="0"/>
                <a:cs typeface="Times New Roman" pitchFamily="18" charset="0"/>
              </a:rPr>
              <a:t> - </a:t>
            </a:r>
            <a:r>
              <a:rPr lang="en-US" dirty="0" err="1" smtClean="0">
                <a:latin typeface="Times New Roman" pitchFamily="18" charset="0"/>
                <a:cs typeface="Times New Roman" pitchFamily="18" charset="0"/>
              </a:rPr>
              <a:t>Điện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tử</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Lĩnh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vực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thương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mại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quốc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tế</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Công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nghệ</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thực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phẩm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hải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Năng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lượng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Công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nghệ</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thông</a:t>
            </a:r>
            <a:r>
              <a:rPr lang="en-US" dirty="0" smtClean="0">
                <a:latin typeface="Times New Roman" pitchFamily="18" charset="0"/>
                <a:cs typeface="Times New Roman" pitchFamily="18" charset="0"/>
              </a:rPr>
              <a:t> tin.</a:t>
            </a:r>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ĐẠI HỌC KUNSAN</a:t>
            </a:r>
            <a:endParaRPr lang="en-US" b="1" dirty="0"/>
          </a:p>
        </p:txBody>
      </p:sp>
      <p:sp>
        <p:nvSpPr>
          <p:cNvPr id="3" name="Content Placeholder 2"/>
          <p:cNvSpPr>
            <a:spLocks noGrp="1"/>
          </p:cNvSpPr>
          <p:nvPr>
            <p:ph sz="quarter" idx="1"/>
          </p:nvPr>
        </p:nvSpPr>
        <p:spPr/>
        <p:txBody>
          <a:bodyPr>
            <a:noAutofit/>
          </a:bodyPr>
          <a:lstStyle/>
          <a:p>
            <a:pPr lvl="1">
              <a:buNone/>
            </a:pPr>
            <a:r>
              <a:rPr lang="en-US" sz="3200" b="1" i="1" dirty="0" err="1">
                <a:latin typeface="Times New Roman" pitchFamily="18" charset="0"/>
                <a:cs typeface="Times New Roman" pitchFamily="18" charset="0"/>
              </a:rPr>
              <a:t>Đào</a:t>
            </a:r>
            <a:r>
              <a:rPr lang="en-US" sz="3200" b="1" i="1" dirty="0">
                <a:latin typeface="Times New Roman" pitchFamily="18" charset="0"/>
                <a:cs typeface="Times New Roman" pitchFamily="18" charset="0"/>
              </a:rPr>
              <a:t> </a:t>
            </a:r>
            <a:r>
              <a:rPr lang="en-US" sz="3200" b="1" i="1" dirty="0" err="1">
                <a:latin typeface="Times New Roman" pitchFamily="18" charset="0"/>
                <a:cs typeface="Times New Roman" pitchFamily="18" charset="0"/>
              </a:rPr>
              <a:t>tạo</a:t>
            </a:r>
            <a:r>
              <a:rPr lang="en-US" sz="3200" b="1" i="1" dirty="0">
                <a:latin typeface="Times New Roman" pitchFamily="18" charset="0"/>
                <a:cs typeface="Times New Roman" pitchFamily="18" charset="0"/>
              </a:rPr>
              <a:t> </a:t>
            </a:r>
            <a:r>
              <a:rPr lang="en-US" sz="3200" b="1" i="1" dirty="0" err="1">
                <a:latin typeface="Times New Roman" pitchFamily="18" charset="0"/>
                <a:cs typeface="Times New Roman" pitchFamily="18" charset="0"/>
              </a:rPr>
              <a:t>sau</a:t>
            </a:r>
            <a:r>
              <a:rPr lang="en-US" sz="3200" b="1" i="1" dirty="0">
                <a:latin typeface="Times New Roman" pitchFamily="18" charset="0"/>
                <a:cs typeface="Times New Roman" pitchFamily="18" charset="0"/>
              </a:rPr>
              <a:t> </a:t>
            </a:r>
            <a:r>
              <a:rPr lang="en-US" sz="3200" b="1" i="1" dirty="0" err="1">
                <a:latin typeface="Times New Roman" pitchFamily="18" charset="0"/>
                <a:cs typeface="Times New Roman" pitchFamily="18" charset="0"/>
              </a:rPr>
              <a:t>đại</a:t>
            </a:r>
            <a:r>
              <a:rPr lang="en-US" sz="3200" b="1" i="1" dirty="0">
                <a:latin typeface="Times New Roman" pitchFamily="18" charset="0"/>
                <a:cs typeface="Times New Roman" pitchFamily="18" charset="0"/>
              </a:rPr>
              <a:t> </a:t>
            </a:r>
            <a:r>
              <a:rPr lang="en-US" sz="3200" b="1" i="1" dirty="0" err="1">
                <a:latin typeface="Times New Roman" pitchFamily="18" charset="0"/>
                <a:cs typeface="Times New Roman" pitchFamily="18" charset="0"/>
              </a:rPr>
              <a:t>học</a:t>
            </a:r>
            <a:endParaRPr lang="en-US" sz="3200" b="1" dirty="0">
              <a:latin typeface="Times New Roman" pitchFamily="18" charset="0"/>
              <a:cs typeface="Times New Roman" pitchFamily="18" charset="0"/>
            </a:endParaRPr>
          </a:p>
          <a:p>
            <a:pPr lvl="0"/>
            <a:r>
              <a:rPr lang="en-US" dirty="0" err="1">
                <a:latin typeface="Times New Roman" pitchFamily="18" charset="0"/>
                <a:cs typeface="Times New Roman" pitchFamily="18" charset="0"/>
              </a:rPr>
              <a:t>Trường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2 </a:t>
            </a:r>
            <a:r>
              <a:rPr lang="en-US" dirty="0" err="1">
                <a:latin typeface="Times New Roman" pitchFamily="18" charset="0"/>
                <a:cs typeface="Times New Roman" pitchFamily="18" charset="0"/>
              </a:rPr>
              <a:t>loại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tổng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hợp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chuyên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ngành</a:t>
            </a:r>
            <a:r>
              <a:rPr lang="en-US"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lvl="0"/>
            <a:r>
              <a:rPr lang="en-US" dirty="0" err="1" smtClean="0">
                <a:latin typeface="Times New Roman" pitchFamily="18" charset="0"/>
                <a:cs typeface="Times New Roman" pitchFamily="18" charset="0"/>
              </a:rPr>
              <a:t>Đại</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tổng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hợp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lớp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mở</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vào</a:t>
            </a:r>
            <a:r>
              <a:rPr lang="en-US" dirty="0">
                <a:latin typeface="Times New Roman" pitchFamily="18" charset="0"/>
                <a:cs typeface="Times New Roman" pitchFamily="18" charset="0"/>
              </a:rPr>
              <a:t> ban </a:t>
            </a:r>
            <a:r>
              <a:rPr lang="en-US" dirty="0" err="1">
                <a:latin typeface="Times New Roman" pitchFamily="18" charset="0"/>
                <a:cs typeface="Times New Roman" pitchFamily="18" charset="0"/>
              </a:rPr>
              <a:t>ngày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còn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chuyên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mở</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lớp</a:t>
            </a:r>
            <a:r>
              <a:rPr lang="en-US" dirty="0">
                <a:latin typeface="Times New Roman" pitchFamily="18" charset="0"/>
                <a:cs typeface="Times New Roman" pitchFamily="18" charset="0"/>
              </a:rPr>
              <a:t> ban </a:t>
            </a:r>
            <a:r>
              <a:rPr lang="en-US" dirty="0" err="1">
                <a:latin typeface="Times New Roman" pitchFamily="18" charset="0"/>
                <a:cs typeface="Times New Roman" pitchFamily="18" charset="0"/>
              </a:rPr>
              <a:t>đêm</a:t>
            </a:r>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ĐẠI HỌC KUNSAN</a:t>
            </a:r>
            <a:endParaRPr lang="en-US" b="1" dirty="0"/>
          </a:p>
        </p:txBody>
      </p:sp>
      <p:sp>
        <p:nvSpPr>
          <p:cNvPr id="3" name="Content Placeholder 2"/>
          <p:cNvSpPr>
            <a:spLocks noGrp="1"/>
          </p:cNvSpPr>
          <p:nvPr>
            <p:ph sz="quarter" idx="1"/>
          </p:nvPr>
        </p:nvSpPr>
        <p:spPr/>
        <p:txBody>
          <a:bodyPr/>
          <a:lstStyle/>
          <a:p>
            <a:pPr>
              <a:buNone/>
            </a:pPr>
            <a:r>
              <a:rPr lang="en-US" b="1" i="1" dirty="0" err="1">
                <a:latin typeface="Times New Roman" pitchFamily="18" charset="0"/>
                <a:cs typeface="Times New Roman" pitchFamily="18" charset="0"/>
              </a:rPr>
              <a:t>Đào</a:t>
            </a:r>
            <a:r>
              <a:rPr lang="en-US" b="1" i="1" dirty="0">
                <a:latin typeface="Times New Roman" pitchFamily="18" charset="0"/>
                <a:cs typeface="Times New Roman" pitchFamily="18" charset="0"/>
              </a:rPr>
              <a:t> </a:t>
            </a:r>
            <a:r>
              <a:rPr lang="en-US" b="1" i="1" dirty="0" err="1">
                <a:latin typeface="Times New Roman" pitchFamily="18" charset="0"/>
                <a:cs typeface="Times New Roman" pitchFamily="18" charset="0"/>
              </a:rPr>
              <a:t>tạo</a:t>
            </a:r>
            <a:r>
              <a:rPr lang="en-US" b="1" i="1" dirty="0">
                <a:latin typeface="Times New Roman" pitchFamily="18" charset="0"/>
                <a:cs typeface="Times New Roman" pitchFamily="18" charset="0"/>
              </a:rPr>
              <a:t> </a:t>
            </a:r>
            <a:r>
              <a:rPr lang="en-US" b="1" i="1" dirty="0" err="1">
                <a:latin typeface="Times New Roman" pitchFamily="18" charset="0"/>
                <a:cs typeface="Times New Roman" pitchFamily="18" charset="0"/>
              </a:rPr>
              <a:t>sau</a:t>
            </a:r>
            <a:r>
              <a:rPr lang="en-US" b="1" i="1" dirty="0">
                <a:latin typeface="Times New Roman" pitchFamily="18" charset="0"/>
                <a:cs typeface="Times New Roman" pitchFamily="18" charset="0"/>
              </a:rPr>
              <a:t> </a:t>
            </a:r>
            <a:r>
              <a:rPr lang="en-US" b="1" i="1" dirty="0" err="1">
                <a:latin typeface="Times New Roman" pitchFamily="18" charset="0"/>
                <a:cs typeface="Times New Roman" pitchFamily="18" charset="0"/>
              </a:rPr>
              <a:t>đại</a:t>
            </a:r>
            <a:r>
              <a:rPr lang="en-US" b="1" i="1" dirty="0">
                <a:latin typeface="Times New Roman" pitchFamily="18" charset="0"/>
                <a:cs typeface="Times New Roman" pitchFamily="18" charset="0"/>
              </a:rPr>
              <a:t> </a:t>
            </a:r>
            <a:r>
              <a:rPr lang="en-US" b="1" i="1" dirty="0" err="1" smtClean="0">
                <a:latin typeface="Times New Roman" pitchFamily="18" charset="0"/>
                <a:cs typeface="Times New Roman" pitchFamily="18" charset="0"/>
              </a:rPr>
              <a:t>học</a:t>
            </a:r>
            <a:endParaRPr lang="en-US" dirty="0" smtClean="0">
              <a:latin typeface="Times New Roman" pitchFamily="18" charset="0"/>
              <a:cs typeface="Times New Roman" pitchFamily="18" charset="0"/>
            </a:endParaRPr>
          </a:p>
          <a:p>
            <a:pPr lvl="0"/>
            <a:r>
              <a:rPr lang="en-US" dirty="0" err="1" smtClean="0">
                <a:latin typeface="Times New Roman" pitchFamily="18" charset="0"/>
                <a:cs typeface="Times New Roman" pitchFamily="18" charset="0"/>
              </a:rPr>
              <a:t>Đại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học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chuyên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gồm</a:t>
            </a:r>
            <a:r>
              <a:rPr lang="en-US" dirty="0" smtClean="0">
                <a:latin typeface="Times New Roman" pitchFamily="18" charset="0"/>
                <a:cs typeface="Times New Roman" pitchFamily="18" charset="0"/>
              </a:rPr>
              <a:t>: </a:t>
            </a:r>
          </a:p>
          <a:p>
            <a:pPr lvl="1"/>
            <a:r>
              <a:rPr lang="en-US" sz="3200" dirty="0" err="1" smtClean="0">
                <a:latin typeface="Times New Roman" pitchFamily="18" charset="0"/>
                <a:cs typeface="Times New Roman" pitchFamily="18" charset="0"/>
              </a:rPr>
              <a:t>Đại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học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công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nghiệp</a:t>
            </a:r>
            <a:endParaRPr lang="en-US" sz="3200" dirty="0" smtClean="0">
              <a:latin typeface="Times New Roman" pitchFamily="18" charset="0"/>
              <a:cs typeface="Times New Roman" pitchFamily="18" charset="0"/>
            </a:endParaRPr>
          </a:p>
          <a:p>
            <a:pPr lvl="1"/>
            <a:r>
              <a:rPr lang="en-US" sz="3200" dirty="0" err="1" smtClean="0">
                <a:latin typeface="Times New Roman" pitchFamily="18" charset="0"/>
                <a:cs typeface="Times New Roman" pitchFamily="18" charset="0"/>
              </a:rPr>
              <a:t>Đại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học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kinh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doanh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hành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chính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công</a:t>
            </a:r>
            <a:endParaRPr lang="en-US" sz="3200" dirty="0" smtClean="0">
              <a:latin typeface="Times New Roman" pitchFamily="18" charset="0"/>
              <a:cs typeface="Times New Roman" pitchFamily="18" charset="0"/>
            </a:endParaRPr>
          </a:p>
          <a:p>
            <a:r>
              <a:rPr lang="en-US" dirty="0" err="1" smtClean="0">
                <a:latin typeface="Times New Roman" pitchFamily="18" charset="0"/>
                <a:cs typeface="Times New Roman" pitchFamily="18" charset="0"/>
              </a:rPr>
              <a:t>Đại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học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giáo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dục</a:t>
            </a:r>
            <a:endParaRPr lang="en-US" dirty="0" smtClean="0">
              <a:latin typeface="Times New Roman" pitchFamily="18" charset="0"/>
              <a:cs typeface="Times New Roman" pitchFamily="18" charset="0"/>
            </a:endParaRPr>
          </a:p>
          <a:p>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ĐẠI HỌC KUNSAN</a:t>
            </a:r>
            <a:endParaRPr lang="en-US" b="1" dirty="0"/>
          </a:p>
        </p:txBody>
      </p:sp>
      <p:sp>
        <p:nvSpPr>
          <p:cNvPr id="3" name="Content Placeholder 2"/>
          <p:cNvSpPr>
            <a:spLocks noGrp="1"/>
          </p:cNvSpPr>
          <p:nvPr>
            <p:ph sz="quarter" idx="1"/>
          </p:nvPr>
        </p:nvSpPr>
        <p:spPr/>
        <p:txBody>
          <a:bodyPr>
            <a:normAutofit/>
          </a:bodyPr>
          <a:lstStyle/>
          <a:p>
            <a:pPr lvl="0" fontAlgn="base"/>
            <a:r>
              <a:rPr lang="en-US" dirty="0" err="1">
                <a:latin typeface="Times New Roman" pitchFamily="18" charset="0"/>
                <a:cs typeface="Times New Roman" pitchFamily="18" charset="0"/>
              </a:rPr>
              <a:t>Triển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khai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hợp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giữa</a:t>
            </a:r>
            <a:r>
              <a:rPr lang="en-US" dirty="0">
                <a:latin typeface="Times New Roman" pitchFamily="18" charset="0"/>
                <a:cs typeface="Times New Roman" pitchFamily="18" charset="0"/>
              </a:rPr>
              <a:t> 2 </a:t>
            </a:r>
            <a:r>
              <a:rPr lang="en-US" dirty="0" err="1">
                <a:latin typeface="Times New Roman" pitchFamily="18" charset="0"/>
                <a:cs typeface="Times New Roman" pitchFamily="18" charset="0"/>
              </a:rPr>
              <a:t>Trường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nhằm</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góp phần vào việc phát triển Nhà trường trong bối cảnh hội nhập quốc tế</a:t>
            </a:r>
            <a:r>
              <a:rPr lang="en-US"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lvl="0" fontAlgn="base">
              <a:buNone/>
            </a:pPr>
            <a:endParaRPr lang="en-US" dirty="0">
              <a:latin typeface="Times New Roman" pitchFamily="18" charset="0"/>
              <a:cs typeface="Times New Roman" pitchFamily="18" charset="0"/>
            </a:endParaRPr>
          </a:p>
          <a:p>
            <a:pPr lvl="0" fontAlgn="base"/>
            <a:r>
              <a:rPr lang="vi-VN" dirty="0">
                <a:latin typeface="Times New Roman" pitchFamily="18" charset="0"/>
                <a:cs typeface="Times New Roman" pitchFamily="18" charset="0"/>
              </a:rPr>
              <a:t>Giúp sinh viên có cơ hội học tập, giao lưu với bạn bè các nước, trải nghiệm cuộc sống du học sinh tại đất nước Hàn Quốc và qua đó mang lại cơ hội nghề nghiệp cho sinh viên.</a:t>
            </a:r>
            <a:endParaRPr lang="en-US" dirty="0">
              <a:latin typeface="Times New Roman" pitchFamily="18" charset="0"/>
              <a:cs typeface="Times New Roman" pitchFamily="18" charset="0"/>
            </a:endParaRPr>
          </a:p>
          <a:p>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ĐẠI HỌC KUNSAN</a:t>
            </a:r>
            <a:endParaRPr lang="en-US" b="1" dirty="0"/>
          </a:p>
        </p:txBody>
      </p:sp>
      <p:sp>
        <p:nvSpPr>
          <p:cNvPr id="3" name="Content Placeholder 2"/>
          <p:cNvSpPr>
            <a:spLocks noGrp="1"/>
          </p:cNvSpPr>
          <p:nvPr>
            <p:ph sz="quarter" idx="1"/>
          </p:nvPr>
        </p:nvSpPr>
        <p:spPr/>
        <p:txBody>
          <a:bodyPr/>
          <a:lstStyle/>
          <a:p>
            <a:pPr lvl="0" fontAlgn="base"/>
            <a:r>
              <a:rPr lang="en-US" dirty="0" err="1" smtClean="0">
                <a:latin typeface="Times New Roman" pitchFamily="18" charset="0"/>
                <a:cs typeface="Times New Roman" pitchFamily="18" charset="0"/>
              </a:rPr>
              <a:t>Thời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đầu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tháng</a:t>
            </a:r>
            <a:r>
              <a:rPr lang="en-US" dirty="0" smtClean="0">
                <a:latin typeface="Times New Roman" pitchFamily="18" charset="0"/>
                <a:cs typeface="Times New Roman" pitchFamily="18" charset="0"/>
              </a:rPr>
              <a:t> 03/2018 </a:t>
            </a:r>
            <a:r>
              <a:rPr lang="en-US" dirty="0" err="1" smtClean="0">
                <a:latin typeface="Times New Roman" pitchFamily="18" charset="0"/>
                <a:cs typeface="Times New Roman" pitchFamily="18" charset="0"/>
              </a:rPr>
              <a:t>đến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đầu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tháng</a:t>
            </a:r>
            <a:r>
              <a:rPr lang="en-US" dirty="0" smtClean="0">
                <a:latin typeface="Times New Roman" pitchFamily="18" charset="0"/>
                <a:cs typeface="Times New Roman" pitchFamily="18" charset="0"/>
              </a:rPr>
              <a:t> 06/2018 (3 </a:t>
            </a:r>
            <a:r>
              <a:rPr lang="en-US" dirty="0" err="1" smtClean="0">
                <a:latin typeface="Times New Roman" pitchFamily="18" charset="0"/>
                <a:cs typeface="Times New Roman" pitchFamily="18" charset="0"/>
              </a:rPr>
              <a:t>tháng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học</a:t>
            </a:r>
            <a:r>
              <a:rPr lang="en-US" dirty="0" smtClean="0">
                <a:latin typeface="Times New Roman" pitchFamily="18" charset="0"/>
                <a:cs typeface="Times New Roman" pitchFamily="18" charset="0"/>
              </a:rPr>
              <a:t>)</a:t>
            </a:r>
          </a:p>
          <a:p>
            <a:pPr lvl="0" fontAlgn="base">
              <a:buNone/>
            </a:pPr>
            <a:endParaRPr lang="en-US" dirty="0" smtClean="0">
              <a:latin typeface="Times New Roman" pitchFamily="18" charset="0"/>
              <a:cs typeface="Times New Roman" pitchFamily="18" charset="0"/>
            </a:endParaRPr>
          </a:p>
          <a:p>
            <a:pPr fontAlgn="base"/>
            <a:r>
              <a:rPr lang="en-US" dirty="0" err="1" smtClean="0">
                <a:latin typeface="Times New Roman" pitchFamily="18" charset="0"/>
                <a:cs typeface="Times New Roman" pitchFamily="18" charset="0"/>
              </a:rPr>
              <a:t>Thời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khoá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biểu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Thứ</a:t>
            </a:r>
            <a:r>
              <a:rPr lang="en-US" dirty="0" smtClean="0">
                <a:latin typeface="Times New Roman" pitchFamily="18" charset="0"/>
                <a:cs typeface="Times New Roman" pitchFamily="18" charset="0"/>
              </a:rPr>
              <a:t> 2 </a:t>
            </a:r>
            <a:r>
              <a:rPr lang="en-US" dirty="0" err="1" smtClean="0">
                <a:latin typeface="Times New Roman" pitchFamily="18" charset="0"/>
                <a:cs typeface="Times New Roman" pitchFamily="18" charset="0"/>
              </a:rPr>
              <a:t>tới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thứ</a:t>
            </a:r>
            <a:r>
              <a:rPr lang="en-US" dirty="0" smtClean="0">
                <a:latin typeface="Times New Roman" pitchFamily="18" charset="0"/>
                <a:cs typeface="Times New Roman" pitchFamily="18" charset="0"/>
              </a:rPr>
              <a:t> 6 </a:t>
            </a:r>
            <a:r>
              <a:rPr lang="en-US" dirty="0" err="1" smtClean="0">
                <a:latin typeface="Times New Roman" pitchFamily="18" charset="0"/>
                <a:cs typeface="Times New Roman" pitchFamily="18" charset="0"/>
              </a:rPr>
              <a:t>hàng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tuần</a:t>
            </a:r>
            <a:r>
              <a:rPr lang="en-US" dirty="0" smtClean="0">
                <a:latin typeface="Times New Roman" pitchFamily="18" charset="0"/>
                <a:cs typeface="Times New Roman" pitchFamily="18" charset="0"/>
              </a:rPr>
              <a:t> (4 </a:t>
            </a:r>
            <a:r>
              <a:rPr lang="en-US" dirty="0" err="1" smtClean="0">
                <a:latin typeface="Times New Roman" pitchFamily="18" charset="0"/>
                <a:cs typeface="Times New Roman" pitchFamily="18" charset="0"/>
              </a:rPr>
              <a:t>giờ</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mỗi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ngày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tổng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cộng</a:t>
            </a:r>
            <a:r>
              <a:rPr lang="en-US" dirty="0" smtClean="0">
                <a:latin typeface="Times New Roman" pitchFamily="18" charset="0"/>
                <a:cs typeface="Times New Roman" pitchFamily="18" charset="0"/>
              </a:rPr>
              <a:t> 200 </a:t>
            </a:r>
            <a:r>
              <a:rPr lang="en-US" dirty="0" err="1" smtClean="0">
                <a:latin typeface="Times New Roman" pitchFamily="18" charset="0"/>
                <a:cs typeface="Times New Roman" pitchFamily="18" charset="0"/>
              </a:rPr>
              <a:t>giờ</a:t>
            </a:r>
            <a:r>
              <a:rPr lang="en-US" dirty="0" smtClean="0">
                <a:latin typeface="Times New Roman" pitchFamily="18" charset="0"/>
                <a:cs typeface="Times New Roman" pitchFamily="18" charset="0"/>
              </a:rPr>
              <a:t>).</a:t>
            </a:r>
          </a:p>
          <a:p>
            <a:endParaRPr lang="en-US" dirty="0" smtClean="0"/>
          </a:p>
          <a:p>
            <a:r>
              <a:rPr lang="en-US" dirty="0" err="1" smtClean="0">
                <a:latin typeface="Times New Roman" pitchFamily="18" charset="0"/>
                <a:cs typeface="Times New Roman" pitchFamily="18" charset="0"/>
              </a:rPr>
              <a:t>Đối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tượng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tất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cả</a:t>
            </a:r>
            <a:r>
              <a:rPr lang="en-US" dirty="0" smtClean="0">
                <a:latin typeface="Times New Roman" pitchFamily="18" charset="0"/>
                <a:cs typeface="Times New Roman" pitchFamily="18" charset="0"/>
              </a:rPr>
              <a:t> HS-SV </a:t>
            </a:r>
            <a:r>
              <a:rPr lang="en-US" dirty="0" err="1" smtClean="0">
                <a:latin typeface="Times New Roman" pitchFamily="18" charset="0"/>
                <a:cs typeface="Times New Roman" pitchFamily="18" charset="0"/>
              </a:rPr>
              <a:t>các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khoa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của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trường</a:t>
            </a: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ĐẠI HỌC KUNSAN</a:t>
            </a:r>
            <a:endParaRPr lang="en-US" b="1" dirty="0"/>
          </a:p>
        </p:txBody>
      </p:sp>
      <p:sp>
        <p:nvSpPr>
          <p:cNvPr id="3" name="Content Placeholder 2"/>
          <p:cNvSpPr>
            <a:spLocks noGrp="1"/>
          </p:cNvSpPr>
          <p:nvPr>
            <p:ph sz="quarter" idx="1"/>
          </p:nvPr>
        </p:nvSpPr>
        <p:spPr/>
        <p:txBody>
          <a:bodyPr/>
          <a:lstStyle/>
          <a:p>
            <a:r>
              <a:rPr lang="en-US" dirty="0" smtClean="0"/>
              <a:t>Chi </a:t>
            </a:r>
            <a:r>
              <a:rPr lang="en-US" dirty="0" err="1" smtClean="0"/>
              <a:t>phí</a:t>
            </a:r>
            <a:r>
              <a:rPr lang="en-US" dirty="0" smtClean="0"/>
              <a:t> </a:t>
            </a:r>
            <a:r>
              <a:rPr lang="en-US" dirty="0" err="1" smtClean="0"/>
              <a:t>học</a:t>
            </a:r>
            <a:r>
              <a:rPr lang="en-US" dirty="0" smtClean="0"/>
              <a:t> </a:t>
            </a:r>
            <a:r>
              <a:rPr lang="en-US" dirty="0" err="1" smtClean="0"/>
              <a:t>tại</a:t>
            </a:r>
            <a:r>
              <a:rPr lang="en-US" dirty="0" smtClean="0"/>
              <a:t> KUNSAN</a:t>
            </a:r>
          </a:p>
          <a:p>
            <a:pPr>
              <a:buNone/>
            </a:pPr>
            <a:endParaRPr lang="en-US" dirty="0" smtClean="0"/>
          </a:p>
          <a:p>
            <a:endParaRPr lang="en-US" dirty="0"/>
          </a:p>
        </p:txBody>
      </p:sp>
      <p:graphicFrame>
        <p:nvGraphicFramePr>
          <p:cNvPr id="4" name="Table 3"/>
          <p:cNvGraphicFramePr>
            <a:graphicFrameLocks noGrp="1"/>
          </p:cNvGraphicFramePr>
          <p:nvPr/>
        </p:nvGraphicFramePr>
        <p:xfrm>
          <a:off x="357158" y="2428868"/>
          <a:ext cx="8286808" cy="3071834"/>
        </p:xfrm>
        <a:graphic>
          <a:graphicData uri="http://schemas.openxmlformats.org/drawingml/2006/table">
            <a:tbl>
              <a:tblPr firstRow="1" bandRow="1">
                <a:tableStyleId>{5C22544A-7EE6-4342-B048-85BDC9FD1C3A}</a:tableStyleId>
              </a:tblPr>
              <a:tblGrid>
                <a:gridCol w="1748010"/>
                <a:gridCol w="1748010"/>
                <a:gridCol w="4790788"/>
              </a:tblGrid>
              <a:tr h="536469">
                <a:tc>
                  <a:txBody>
                    <a:bodyPr/>
                    <a:lstStyle/>
                    <a:p>
                      <a:pPr algn="ctr"/>
                      <a:r>
                        <a:rPr lang="en-US" b="1" dirty="0" smtClean="0">
                          <a:latin typeface="Times New Roman" pitchFamily="18" charset="0"/>
                          <a:cs typeface="Times New Roman" pitchFamily="18" charset="0"/>
                        </a:rPr>
                        <a:t>NỘI</a:t>
                      </a:r>
                      <a:r>
                        <a:rPr lang="en-US" b="1" baseline="0" dirty="0" smtClean="0">
                          <a:latin typeface="Times New Roman" pitchFamily="18" charset="0"/>
                          <a:cs typeface="Times New Roman" pitchFamily="18" charset="0"/>
                        </a:rPr>
                        <a:t> DUNG</a:t>
                      </a:r>
                      <a:endParaRPr lang="en-US" b="1" dirty="0">
                        <a:latin typeface="Times New Roman" pitchFamily="18" charset="0"/>
                        <a:cs typeface="Times New Roman" pitchFamily="18" charset="0"/>
                      </a:endParaRPr>
                    </a:p>
                  </a:txBody>
                  <a:tcPr/>
                </a:tc>
                <a:tc>
                  <a:txBody>
                    <a:bodyPr/>
                    <a:lstStyle/>
                    <a:p>
                      <a:pPr algn="ctr"/>
                      <a:r>
                        <a:rPr lang="en-US" b="1" dirty="0" smtClean="0">
                          <a:latin typeface="Times New Roman" pitchFamily="18" charset="0"/>
                          <a:cs typeface="Times New Roman" pitchFamily="18" charset="0"/>
                        </a:rPr>
                        <a:t>SỐ</a:t>
                      </a:r>
                      <a:r>
                        <a:rPr lang="en-US" b="1" baseline="0" dirty="0" smtClean="0">
                          <a:latin typeface="Times New Roman" pitchFamily="18" charset="0"/>
                          <a:cs typeface="Times New Roman" pitchFamily="18" charset="0"/>
                        </a:rPr>
                        <a:t> TIỀN</a:t>
                      </a:r>
                      <a:endParaRPr lang="en-US" b="1" dirty="0">
                        <a:latin typeface="Times New Roman" pitchFamily="18" charset="0"/>
                        <a:cs typeface="Times New Roman" pitchFamily="18" charset="0"/>
                      </a:endParaRPr>
                    </a:p>
                  </a:txBody>
                  <a:tcPr/>
                </a:tc>
                <a:tc>
                  <a:txBody>
                    <a:bodyPr/>
                    <a:lstStyle/>
                    <a:p>
                      <a:pPr algn="ctr"/>
                      <a:r>
                        <a:rPr lang="en-US" b="1" dirty="0" smtClean="0">
                          <a:latin typeface="Times New Roman" pitchFamily="18" charset="0"/>
                          <a:cs typeface="Times New Roman" pitchFamily="18" charset="0"/>
                        </a:rPr>
                        <a:t>GHI CHÚ</a:t>
                      </a:r>
                      <a:endParaRPr lang="en-US" b="1" dirty="0">
                        <a:latin typeface="Times New Roman" pitchFamily="18" charset="0"/>
                        <a:cs typeface="Times New Roman" pitchFamily="18" charset="0"/>
                      </a:endParaRPr>
                    </a:p>
                  </a:txBody>
                  <a:tcPr/>
                </a:tc>
              </a:tr>
              <a:tr h="536469">
                <a:tc>
                  <a:txBody>
                    <a:bodyPr/>
                    <a:lstStyle/>
                    <a:p>
                      <a:r>
                        <a:rPr lang="en-US" dirty="0" err="1" smtClean="0">
                          <a:latin typeface="Times New Roman" pitchFamily="18" charset="0"/>
                          <a:cs typeface="Times New Roman" pitchFamily="18" charset="0"/>
                        </a:rPr>
                        <a:t>Học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phí</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latin typeface="Times New Roman" pitchFamily="18" charset="0"/>
                          <a:ea typeface="+mn-ea"/>
                          <a:cs typeface="Times New Roman" pitchFamily="18" charset="0"/>
                        </a:rPr>
                        <a:t>$522.43</a:t>
                      </a:r>
                      <a:endParaRPr lang="en-US" dirty="0">
                        <a:latin typeface="Times New Roman" pitchFamily="18" charset="0"/>
                        <a:cs typeface="Times New Roman" pitchFamily="18" charset="0"/>
                      </a:endParaRPr>
                    </a:p>
                  </a:txBody>
                  <a:tcPr/>
                </a:tc>
                <a:tc>
                  <a:txBody>
                    <a:bodyPr/>
                    <a:lstStyle/>
                    <a:p>
                      <a:r>
                        <a:rPr lang="en-US" dirty="0" err="1" smtClean="0">
                          <a:latin typeface="Times New Roman" pitchFamily="18" charset="0"/>
                          <a:cs typeface="Times New Roman" pitchFamily="18" charset="0"/>
                        </a:rPr>
                        <a:t>Học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phí</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đã</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được</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giảm</a:t>
                      </a:r>
                      <a:r>
                        <a:rPr lang="en-US" baseline="0" dirty="0" smtClean="0">
                          <a:latin typeface="Times New Roman" pitchFamily="18" charset="0"/>
                          <a:cs typeface="Times New Roman" pitchFamily="18" charset="0"/>
                        </a:rPr>
                        <a:t> 50%</a:t>
                      </a:r>
                      <a:endParaRPr lang="en-US" dirty="0">
                        <a:latin typeface="Times New Roman" pitchFamily="18" charset="0"/>
                        <a:cs typeface="Times New Roman" pitchFamily="18" charset="0"/>
                      </a:endParaRPr>
                    </a:p>
                  </a:txBody>
                  <a:tcPr/>
                </a:tc>
              </a:tr>
              <a:tr h="536469">
                <a:tc>
                  <a:txBody>
                    <a:bodyPr/>
                    <a:lstStyle/>
                    <a:p>
                      <a:r>
                        <a:rPr lang="en-US" dirty="0" err="1" smtClean="0">
                          <a:latin typeface="Times New Roman" pitchFamily="18" charset="0"/>
                          <a:cs typeface="Times New Roman" pitchFamily="18" charset="0"/>
                        </a:rPr>
                        <a:t>Sách</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vở</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latin typeface="Times New Roman" pitchFamily="18" charset="0"/>
                          <a:ea typeface="+mn-ea"/>
                          <a:cs typeface="Times New Roman" pitchFamily="18" charset="0"/>
                        </a:rPr>
                        <a:t>$87.07</a:t>
                      </a:r>
                      <a:endParaRPr lang="en-US" dirty="0">
                        <a:latin typeface="Times New Roman" pitchFamily="18" charset="0"/>
                        <a:cs typeface="Times New Roman" pitchFamily="18" charset="0"/>
                      </a:endParaRPr>
                    </a:p>
                  </a:txBody>
                  <a:tcPr/>
                </a:tc>
                <a:tc>
                  <a:txBody>
                    <a:bodyPr/>
                    <a:lstStyle/>
                    <a:p>
                      <a:endParaRPr lang="en-US" dirty="0">
                        <a:latin typeface="Times New Roman" pitchFamily="18" charset="0"/>
                        <a:cs typeface="Times New Roman" pitchFamily="18" charset="0"/>
                      </a:endParaRPr>
                    </a:p>
                  </a:txBody>
                  <a:tcPr/>
                </a:tc>
              </a:tr>
              <a:tr h="536469">
                <a:tc>
                  <a:txBody>
                    <a:bodyPr/>
                    <a:lstStyle/>
                    <a:p>
                      <a:r>
                        <a:rPr lang="en-US" dirty="0" err="1" smtClean="0">
                          <a:latin typeface="Times New Roman" pitchFamily="18" charset="0"/>
                          <a:cs typeface="Times New Roman" pitchFamily="18" charset="0"/>
                        </a:rPr>
                        <a:t>Tiền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ăn</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latin typeface="Times New Roman" pitchFamily="18" charset="0"/>
                          <a:ea typeface="+mn-ea"/>
                          <a:cs typeface="Times New Roman" pitchFamily="18" charset="0"/>
                        </a:rPr>
                        <a:t>$870.72</a:t>
                      </a:r>
                      <a:endParaRPr lang="en-US" dirty="0">
                        <a:latin typeface="Times New Roman" pitchFamily="18" charset="0"/>
                        <a:cs typeface="Times New Roman" pitchFamily="18" charset="0"/>
                      </a:endParaRPr>
                    </a:p>
                  </a:txBody>
                  <a:tcPr/>
                </a:tc>
                <a:tc>
                  <a:txBody>
                    <a:bodyPr/>
                    <a:lstStyle/>
                    <a:p>
                      <a:r>
                        <a:rPr lang="en-US" sz="1800" kern="1200" dirty="0" err="1" smtClean="0">
                          <a:solidFill>
                            <a:schemeClr val="dk1"/>
                          </a:solidFill>
                          <a:latin typeface="Times New Roman" pitchFamily="18" charset="0"/>
                          <a:ea typeface="+mn-ea"/>
                          <a:cs typeface="Times New Roman" pitchFamily="18" charset="0"/>
                        </a:rPr>
                        <a:t>Phòng</a:t>
                      </a:r>
                      <a:r>
                        <a:rPr lang="en-US" sz="1800" kern="1200" dirty="0" smtClean="0">
                          <a:solidFill>
                            <a:schemeClr val="dk1"/>
                          </a:solidFill>
                          <a:latin typeface="Times New Roman" pitchFamily="18" charset="0"/>
                          <a:ea typeface="+mn-ea"/>
                          <a:cs typeface="Times New Roman" pitchFamily="18" charset="0"/>
                        </a:rPr>
                        <a:t> </a:t>
                      </a:r>
                      <a:r>
                        <a:rPr lang="en-US" sz="1800" kern="1200" dirty="0" err="1" smtClean="0">
                          <a:solidFill>
                            <a:schemeClr val="dk1"/>
                          </a:solidFill>
                          <a:latin typeface="Times New Roman" pitchFamily="18" charset="0"/>
                          <a:ea typeface="+mn-ea"/>
                          <a:cs typeface="Times New Roman" pitchFamily="18" charset="0"/>
                        </a:rPr>
                        <a:t>đôi</a:t>
                      </a:r>
                      <a:r>
                        <a:rPr lang="en-US" sz="1800" kern="1200" dirty="0" smtClean="0">
                          <a:solidFill>
                            <a:schemeClr val="dk1"/>
                          </a:solidFill>
                          <a:latin typeface="Times New Roman" pitchFamily="18" charset="0"/>
                          <a:ea typeface="+mn-ea"/>
                          <a:cs typeface="Times New Roman" pitchFamily="18" charset="0"/>
                        </a:rPr>
                        <a:t> + 3 </a:t>
                      </a:r>
                      <a:r>
                        <a:rPr lang="en-US" sz="1800" kern="1200" dirty="0" err="1" smtClean="0">
                          <a:solidFill>
                            <a:schemeClr val="dk1"/>
                          </a:solidFill>
                          <a:latin typeface="Times New Roman" pitchFamily="18" charset="0"/>
                          <a:ea typeface="+mn-ea"/>
                          <a:cs typeface="Times New Roman" pitchFamily="18" charset="0"/>
                        </a:rPr>
                        <a:t>bữa</a:t>
                      </a:r>
                      <a:r>
                        <a:rPr lang="en-US" sz="1800" kern="1200" dirty="0" smtClean="0">
                          <a:solidFill>
                            <a:schemeClr val="dk1"/>
                          </a:solidFill>
                          <a:latin typeface="Times New Roman" pitchFamily="18" charset="0"/>
                          <a:ea typeface="+mn-ea"/>
                          <a:cs typeface="Times New Roman" pitchFamily="18" charset="0"/>
                        </a:rPr>
                        <a:t> </a:t>
                      </a:r>
                      <a:r>
                        <a:rPr lang="en-US" sz="1800" kern="1200" dirty="0" err="1" smtClean="0">
                          <a:solidFill>
                            <a:schemeClr val="dk1"/>
                          </a:solidFill>
                          <a:latin typeface="Times New Roman" pitchFamily="18" charset="0"/>
                          <a:ea typeface="+mn-ea"/>
                          <a:cs typeface="Times New Roman" pitchFamily="18" charset="0"/>
                        </a:rPr>
                        <a:t>ăn</a:t>
                      </a:r>
                      <a:r>
                        <a:rPr lang="en-US" sz="1800" kern="1200" dirty="0" smtClean="0">
                          <a:solidFill>
                            <a:schemeClr val="dk1"/>
                          </a:solidFill>
                          <a:latin typeface="Times New Roman" pitchFamily="18" charset="0"/>
                          <a:ea typeface="+mn-ea"/>
                          <a:cs typeface="Times New Roman" pitchFamily="18" charset="0"/>
                        </a:rPr>
                        <a:t>/</a:t>
                      </a:r>
                      <a:r>
                        <a:rPr lang="en-US" sz="1800" kern="1200" dirty="0" err="1" smtClean="0">
                          <a:solidFill>
                            <a:schemeClr val="dk1"/>
                          </a:solidFill>
                          <a:latin typeface="Times New Roman" pitchFamily="18" charset="0"/>
                          <a:ea typeface="+mn-ea"/>
                          <a:cs typeface="Times New Roman" pitchFamily="18" charset="0"/>
                        </a:rPr>
                        <a:t>ngày</a:t>
                      </a:r>
                      <a:r>
                        <a:rPr lang="en-US" sz="1800" kern="1200" dirty="0" smtClean="0">
                          <a:solidFill>
                            <a:schemeClr val="dk1"/>
                          </a:solidFill>
                          <a:latin typeface="Times New Roman" pitchFamily="18" charset="0"/>
                          <a:ea typeface="+mn-ea"/>
                          <a:cs typeface="Times New Roman" pitchFamily="18" charset="0"/>
                        </a:rPr>
                        <a:t> </a:t>
                      </a:r>
                      <a:endParaRPr lang="en-US" dirty="0">
                        <a:latin typeface="Times New Roman" pitchFamily="18" charset="0"/>
                        <a:cs typeface="Times New Roman" pitchFamily="18" charset="0"/>
                      </a:endParaRPr>
                    </a:p>
                  </a:txBody>
                  <a:tcPr/>
                </a:tc>
              </a:tr>
              <a:tr h="925958">
                <a:tc>
                  <a:txBody>
                    <a:bodyPr/>
                    <a:lstStyle/>
                    <a:p>
                      <a:r>
                        <a:rPr lang="en-US" dirty="0" err="1" smtClean="0">
                          <a:latin typeface="Times New Roman" pitchFamily="18" charset="0"/>
                          <a:cs typeface="Times New Roman" pitchFamily="18" charset="0"/>
                        </a:rPr>
                        <a:t>Bảo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hiểm</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latin typeface="Times New Roman" pitchFamily="18" charset="0"/>
                          <a:ea typeface="+mn-ea"/>
                          <a:cs typeface="Times New Roman" pitchFamily="18" charset="0"/>
                        </a:rPr>
                        <a:t>$174.14</a:t>
                      </a:r>
                      <a:endParaRPr lang="en-US" dirty="0">
                        <a:latin typeface="Times New Roman" pitchFamily="18" charset="0"/>
                        <a:cs typeface="Times New Roman" pitchFamily="18" charset="0"/>
                      </a:endParaRPr>
                    </a:p>
                  </a:txBody>
                  <a:tcPr/>
                </a:tc>
                <a:tc>
                  <a:txBody>
                    <a:bodyPr/>
                    <a:lstStyle/>
                    <a:p>
                      <a:r>
                        <a:rPr lang="en-US" sz="1800" kern="1200" dirty="0" err="1" smtClean="0">
                          <a:solidFill>
                            <a:schemeClr val="dk1"/>
                          </a:solidFill>
                          <a:latin typeface="Times New Roman" pitchFamily="18" charset="0"/>
                          <a:ea typeface="+mn-ea"/>
                          <a:cs typeface="Times New Roman" pitchFamily="18" charset="0"/>
                        </a:rPr>
                        <a:t>Căn</a:t>
                      </a:r>
                      <a:r>
                        <a:rPr lang="en-US" sz="1800" kern="1200" baseline="0" dirty="0" smtClean="0">
                          <a:solidFill>
                            <a:schemeClr val="dk1"/>
                          </a:solidFill>
                          <a:latin typeface="Times New Roman" pitchFamily="18" charset="0"/>
                          <a:ea typeface="+mn-ea"/>
                          <a:cs typeface="Times New Roman" pitchFamily="18" charset="0"/>
                        </a:rPr>
                        <a:t> </a:t>
                      </a:r>
                      <a:r>
                        <a:rPr lang="en-US" sz="1800" kern="1200" baseline="0" dirty="0" err="1" smtClean="0">
                          <a:solidFill>
                            <a:schemeClr val="dk1"/>
                          </a:solidFill>
                          <a:latin typeface="Times New Roman" pitchFamily="18" charset="0"/>
                          <a:ea typeface="+mn-ea"/>
                          <a:cs typeface="Times New Roman" pitchFamily="18" charset="0"/>
                        </a:rPr>
                        <a:t>cứ</a:t>
                      </a:r>
                      <a:r>
                        <a:rPr lang="en-US" sz="1800" kern="1200" baseline="0" dirty="0" smtClean="0">
                          <a:solidFill>
                            <a:schemeClr val="dk1"/>
                          </a:solidFill>
                          <a:latin typeface="Times New Roman" pitchFamily="18" charset="0"/>
                          <a:ea typeface="+mn-ea"/>
                          <a:cs typeface="Times New Roman" pitchFamily="18" charset="0"/>
                        </a:rPr>
                        <a:t> </a:t>
                      </a:r>
                      <a:r>
                        <a:rPr lang="en-US" sz="1800" kern="1200" baseline="0" dirty="0" err="1" smtClean="0">
                          <a:solidFill>
                            <a:schemeClr val="dk1"/>
                          </a:solidFill>
                          <a:latin typeface="Times New Roman" pitchFamily="18" charset="0"/>
                          <a:ea typeface="+mn-ea"/>
                          <a:cs typeface="Times New Roman" pitchFamily="18" charset="0"/>
                        </a:rPr>
                        <a:t>theo</a:t>
                      </a:r>
                      <a:r>
                        <a:rPr lang="en-US" sz="1800" kern="1200" baseline="0" dirty="0" smtClean="0">
                          <a:solidFill>
                            <a:schemeClr val="dk1"/>
                          </a:solidFill>
                          <a:latin typeface="Times New Roman" pitchFamily="18" charset="0"/>
                          <a:ea typeface="+mn-ea"/>
                          <a:cs typeface="Times New Roman" pitchFamily="18" charset="0"/>
                        </a:rPr>
                        <a:t> </a:t>
                      </a:r>
                      <a:r>
                        <a:rPr lang="en-US" sz="1800" kern="1200" dirty="0" err="1" smtClean="0">
                          <a:solidFill>
                            <a:schemeClr val="dk1"/>
                          </a:solidFill>
                          <a:latin typeface="Times New Roman" pitchFamily="18" charset="0"/>
                          <a:ea typeface="+mn-ea"/>
                          <a:cs typeface="Times New Roman" pitchFamily="18" charset="0"/>
                        </a:rPr>
                        <a:t>thời</a:t>
                      </a:r>
                      <a:r>
                        <a:rPr lang="en-US" sz="1800" kern="1200" dirty="0" smtClean="0">
                          <a:solidFill>
                            <a:schemeClr val="dk1"/>
                          </a:solidFill>
                          <a:latin typeface="Times New Roman" pitchFamily="18" charset="0"/>
                          <a:ea typeface="+mn-ea"/>
                          <a:cs typeface="Times New Roman" pitchFamily="18" charset="0"/>
                        </a:rPr>
                        <a:t> </a:t>
                      </a:r>
                      <a:r>
                        <a:rPr lang="en-US" sz="1800" kern="1200" dirty="0" err="1" smtClean="0">
                          <a:solidFill>
                            <a:schemeClr val="dk1"/>
                          </a:solidFill>
                          <a:latin typeface="Times New Roman" pitchFamily="18" charset="0"/>
                          <a:ea typeface="+mn-ea"/>
                          <a:cs typeface="Times New Roman" pitchFamily="18" charset="0"/>
                        </a:rPr>
                        <a:t>gian</a:t>
                      </a:r>
                      <a:r>
                        <a:rPr lang="en-US" sz="1800" kern="1200" dirty="0" smtClean="0">
                          <a:solidFill>
                            <a:schemeClr val="dk1"/>
                          </a:solidFill>
                          <a:latin typeface="Times New Roman" pitchFamily="18" charset="0"/>
                          <a:ea typeface="+mn-ea"/>
                          <a:cs typeface="Times New Roman" pitchFamily="18" charset="0"/>
                        </a:rPr>
                        <a:t> </a:t>
                      </a:r>
                      <a:r>
                        <a:rPr lang="en-US" sz="1800" kern="1200" dirty="0" err="1" smtClean="0">
                          <a:solidFill>
                            <a:schemeClr val="dk1"/>
                          </a:solidFill>
                          <a:latin typeface="Times New Roman" pitchFamily="18" charset="0"/>
                          <a:ea typeface="+mn-ea"/>
                          <a:cs typeface="Times New Roman" pitchFamily="18" charset="0"/>
                        </a:rPr>
                        <a:t>lưu</a:t>
                      </a:r>
                      <a:r>
                        <a:rPr lang="en-US" sz="1800" kern="1200" dirty="0" smtClean="0">
                          <a:solidFill>
                            <a:schemeClr val="dk1"/>
                          </a:solidFill>
                          <a:latin typeface="Times New Roman" pitchFamily="18" charset="0"/>
                          <a:ea typeface="+mn-ea"/>
                          <a:cs typeface="Times New Roman" pitchFamily="18" charset="0"/>
                        </a:rPr>
                        <a:t> </a:t>
                      </a:r>
                      <a:r>
                        <a:rPr lang="en-US" sz="1800" kern="1200" dirty="0" err="1" smtClean="0">
                          <a:solidFill>
                            <a:schemeClr val="dk1"/>
                          </a:solidFill>
                          <a:latin typeface="Times New Roman" pitchFamily="18" charset="0"/>
                          <a:ea typeface="+mn-ea"/>
                          <a:cs typeface="Times New Roman" pitchFamily="18" charset="0"/>
                        </a:rPr>
                        <a:t>trú</a:t>
                      </a:r>
                      <a:r>
                        <a:rPr lang="en-US" sz="1800" kern="1200" dirty="0" smtClean="0">
                          <a:solidFill>
                            <a:schemeClr val="dk1"/>
                          </a:solidFill>
                          <a:latin typeface="Times New Roman" pitchFamily="18" charset="0"/>
                          <a:ea typeface="+mn-ea"/>
                          <a:cs typeface="Times New Roman" pitchFamily="18" charset="0"/>
                        </a:rPr>
                        <a:t> </a:t>
                      </a:r>
                      <a:r>
                        <a:rPr lang="en-US" sz="1800" kern="1200" dirty="0" err="1" smtClean="0">
                          <a:solidFill>
                            <a:schemeClr val="dk1"/>
                          </a:solidFill>
                          <a:latin typeface="Times New Roman" pitchFamily="18" charset="0"/>
                          <a:ea typeface="+mn-ea"/>
                          <a:cs typeface="Times New Roman" pitchFamily="18" charset="0"/>
                        </a:rPr>
                        <a:t>tại</a:t>
                      </a:r>
                      <a:r>
                        <a:rPr lang="en-US" sz="1800" kern="1200" dirty="0" smtClean="0">
                          <a:solidFill>
                            <a:schemeClr val="dk1"/>
                          </a:solidFill>
                          <a:latin typeface="Times New Roman" pitchFamily="18" charset="0"/>
                          <a:ea typeface="+mn-ea"/>
                          <a:cs typeface="Times New Roman" pitchFamily="18" charset="0"/>
                        </a:rPr>
                        <a:t> </a:t>
                      </a:r>
                      <a:r>
                        <a:rPr lang="en-US" sz="1800" kern="1200" dirty="0" err="1" smtClean="0">
                          <a:solidFill>
                            <a:schemeClr val="dk1"/>
                          </a:solidFill>
                          <a:latin typeface="Times New Roman" pitchFamily="18" charset="0"/>
                          <a:ea typeface="+mn-ea"/>
                          <a:cs typeface="Times New Roman" pitchFamily="18" charset="0"/>
                        </a:rPr>
                        <a:t>Hàn</a:t>
                      </a:r>
                      <a:r>
                        <a:rPr lang="en-US" sz="1800" kern="1200" dirty="0" smtClean="0">
                          <a:solidFill>
                            <a:schemeClr val="dk1"/>
                          </a:solidFill>
                          <a:latin typeface="Times New Roman" pitchFamily="18" charset="0"/>
                          <a:ea typeface="+mn-ea"/>
                          <a:cs typeface="Times New Roman" pitchFamily="18" charset="0"/>
                        </a:rPr>
                        <a:t> </a:t>
                      </a:r>
                      <a:r>
                        <a:rPr lang="en-US" sz="1800" kern="1200" dirty="0" err="1" smtClean="0">
                          <a:solidFill>
                            <a:schemeClr val="dk1"/>
                          </a:solidFill>
                          <a:latin typeface="Times New Roman" pitchFamily="18" charset="0"/>
                          <a:ea typeface="+mn-ea"/>
                          <a:cs typeface="Times New Roman" pitchFamily="18" charset="0"/>
                        </a:rPr>
                        <a:t>Quốc</a:t>
                      </a:r>
                      <a:r>
                        <a:rPr lang="en-US" sz="1800" kern="1200" dirty="0" smtClean="0">
                          <a:solidFill>
                            <a:schemeClr val="dk1"/>
                          </a:solidFill>
                          <a:latin typeface="Times New Roman" pitchFamily="18" charset="0"/>
                          <a:ea typeface="+mn-ea"/>
                          <a:cs typeface="Times New Roman" pitchFamily="18" charset="0"/>
                        </a:rPr>
                        <a:t> </a:t>
                      </a:r>
                    </a:p>
                  </a:txBody>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571480"/>
            <a:ext cx="8534400" cy="758952"/>
          </a:xfrm>
        </p:spPr>
        <p:txBody>
          <a:bodyPr>
            <a:normAutofit fontScale="90000"/>
          </a:bodyPr>
          <a:lstStyle/>
          <a:p>
            <a:r>
              <a:rPr lang="en-US" b="1" dirty="0" smtClean="0">
                <a:latin typeface="Times New Roman" pitchFamily="18" charset="0"/>
                <a:cs typeface="Times New Roman" pitchFamily="18" charset="0"/>
              </a:rPr>
              <a:t>HỒ SƠ CẦN CHUẨN BỊ </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TẠI VIỆT NAM</a:t>
            </a:r>
            <a:endParaRPr lang="en-US" b="1" dirty="0">
              <a:latin typeface="Times New Roman" pitchFamily="18" charset="0"/>
              <a:cs typeface="Times New Roman" pitchFamily="18" charset="0"/>
            </a:endParaRPr>
          </a:p>
        </p:txBody>
      </p:sp>
      <p:sp>
        <p:nvSpPr>
          <p:cNvPr id="3" name="Content Placeholder 2"/>
          <p:cNvSpPr>
            <a:spLocks noGrp="1"/>
          </p:cNvSpPr>
          <p:nvPr>
            <p:ph sz="quarter" idx="1"/>
          </p:nvPr>
        </p:nvSpPr>
        <p:spPr/>
        <p:txBody>
          <a:bodyPr>
            <a:normAutofit/>
          </a:bodyPr>
          <a:lstStyle/>
          <a:p>
            <a:pPr lvl="0"/>
            <a:r>
              <a:rPr lang="vi-VN" dirty="0">
                <a:latin typeface="+mj-lt"/>
              </a:rPr>
              <a:t>Đơn đăng ký (mẫu đơn lấy tại phòng Quản lý khoa học - Hợp tác quốc tế).</a:t>
            </a:r>
            <a:endParaRPr lang="en-US" dirty="0">
              <a:latin typeface="+mj-lt"/>
            </a:endParaRPr>
          </a:p>
          <a:p>
            <a:pPr lvl="0"/>
            <a:r>
              <a:rPr lang="vi-VN" dirty="0">
                <a:latin typeface="+mj-lt"/>
              </a:rPr>
              <a:t>Thư giới thiệu của Thầy Hiệu trưởng.</a:t>
            </a:r>
            <a:endParaRPr lang="en-US" dirty="0">
              <a:latin typeface="+mj-lt"/>
            </a:endParaRPr>
          </a:p>
          <a:p>
            <a:pPr lvl="0"/>
            <a:r>
              <a:rPr lang="vi-VN" dirty="0">
                <a:latin typeface="+mj-lt"/>
              </a:rPr>
              <a:t>Bảng điểm (có xác nhận của Trường).</a:t>
            </a:r>
            <a:endParaRPr lang="en-US" dirty="0">
              <a:latin typeface="+mj-lt"/>
            </a:endParaRPr>
          </a:p>
          <a:p>
            <a:pPr lvl="0"/>
            <a:r>
              <a:rPr lang="vi-VN" dirty="0">
                <a:latin typeface="+mj-lt"/>
              </a:rPr>
              <a:t>Giấy cho phép thu thập và sử dụng thông tin cá nhân.</a:t>
            </a:r>
            <a:endParaRPr lang="en-US" dirty="0">
              <a:latin typeface="+mj-lt"/>
            </a:endParaRPr>
          </a:p>
          <a:p>
            <a:pPr lvl="0"/>
            <a:r>
              <a:rPr lang="vi-VN" dirty="0">
                <a:latin typeface="+mj-lt"/>
              </a:rPr>
              <a:t>Giấy báo trúng tuyển (đối với sinh viên năm nhất).</a:t>
            </a:r>
            <a:endParaRPr lang="en-US" dirty="0">
              <a:latin typeface="+mj-lt"/>
            </a:endParaRPr>
          </a:p>
          <a:p>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28604"/>
            <a:ext cx="8534400" cy="758952"/>
          </a:xfrm>
        </p:spPr>
        <p:txBody>
          <a:bodyPr>
            <a:normAutofit fontScale="90000"/>
          </a:bodyPr>
          <a:lstStyle/>
          <a:p>
            <a:r>
              <a:rPr lang="en-US" b="1" dirty="0" smtClean="0">
                <a:latin typeface="Times New Roman" pitchFamily="18" charset="0"/>
                <a:cs typeface="Times New Roman" pitchFamily="18" charset="0"/>
              </a:rPr>
              <a:t>HỒ SƠ CẦN CHUẨN BỊ </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TẠI VIỆT NAM</a:t>
            </a:r>
            <a:endParaRPr lang="en-US" b="1" dirty="0"/>
          </a:p>
        </p:txBody>
      </p:sp>
      <p:sp>
        <p:nvSpPr>
          <p:cNvPr id="3" name="Content Placeholder 2"/>
          <p:cNvSpPr>
            <a:spLocks noGrp="1"/>
          </p:cNvSpPr>
          <p:nvPr>
            <p:ph sz="quarter" idx="1"/>
          </p:nvPr>
        </p:nvSpPr>
        <p:spPr>
          <a:xfrm>
            <a:off x="457200" y="1600200"/>
            <a:ext cx="8229600" cy="4829196"/>
          </a:xfrm>
        </p:spPr>
        <p:txBody>
          <a:bodyPr>
            <a:normAutofit/>
          </a:bodyPr>
          <a:lstStyle/>
          <a:p>
            <a:pPr lvl="0"/>
            <a:r>
              <a:rPr lang="vi-VN" dirty="0" smtClean="0">
                <a:latin typeface="+mj-lt"/>
              </a:rPr>
              <a:t>Bản sao hộ khẩu, chứng minh nhân dân và passport (công chứng).</a:t>
            </a:r>
            <a:endParaRPr lang="en-US" dirty="0" smtClean="0">
              <a:latin typeface="+mj-lt"/>
            </a:endParaRPr>
          </a:p>
          <a:p>
            <a:pPr lvl="0"/>
            <a:r>
              <a:rPr lang="en-US" dirty="0" err="1" smtClean="0">
                <a:latin typeface="+mj-lt"/>
              </a:rPr>
              <a:t>Giấy</a:t>
            </a:r>
            <a:r>
              <a:rPr lang="en-US" dirty="0" smtClean="0">
                <a:latin typeface="+mj-lt"/>
              </a:rPr>
              <a:t> </a:t>
            </a:r>
            <a:r>
              <a:rPr lang="en-US" dirty="0" err="1" smtClean="0">
                <a:latin typeface="+mj-lt"/>
              </a:rPr>
              <a:t>chứng</a:t>
            </a:r>
            <a:r>
              <a:rPr lang="en-US" dirty="0" smtClean="0">
                <a:latin typeface="+mj-lt"/>
              </a:rPr>
              <a:t> minh </a:t>
            </a:r>
            <a:r>
              <a:rPr lang="en-US" dirty="0" err="1" smtClean="0">
                <a:latin typeface="+mj-lt"/>
              </a:rPr>
              <a:t>tài</a:t>
            </a:r>
            <a:r>
              <a:rPr lang="en-US" dirty="0" smtClean="0">
                <a:latin typeface="+mj-lt"/>
              </a:rPr>
              <a:t> </a:t>
            </a:r>
            <a:r>
              <a:rPr lang="en-US" dirty="0" err="1" smtClean="0">
                <a:latin typeface="+mj-lt"/>
              </a:rPr>
              <a:t>chính</a:t>
            </a:r>
            <a:endParaRPr lang="en-US" dirty="0" smtClean="0">
              <a:latin typeface="+mj-lt"/>
            </a:endParaRPr>
          </a:p>
          <a:p>
            <a:r>
              <a:rPr lang="vi-VN" dirty="0">
                <a:latin typeface="+mj-lt"/>
              </a:rPr>
              <a:t>Bằng tốt nghiệp (bản gốc hoặc</a:t>
            </a:r>
            <a:r>
              <a:rPr lang="en-US" dirty="0">
                <a:latin typeface="+mj-lt"/>
              </a:rPr>
              <a:t> </a:t>
            </a:r>
            <a:r>
              <a:rPr lang="en-US" dirty="0" err="1">
                <a:latin typeface="+mj-lt"/>
              </a:rPr>
              <a:t>bản</a:t>
            </a:r>
            <a:r>
              <a:rPr lang="vi-VN" dirty="0">
                <a:latin typeface="+mj-lt"/>
              </a:rPr>
              <a:t> sao có công chứng), bảng điểm năm cuối và chứng chỉ TOPIK 2</a:t>
            </a:r>
            <a:r>
              <a:rPr lang="vi-VN" dirty="0" smtClean="0">
                <a:latin typeface="+mj-lt"/>
              </a:rPr>
              <a:t>.</a:t>
            </a:r>
            <a:endParaRPr lang="en-US" dirty="0" smtClean="0">
              <a:latin typeface="+mj-lt"/>
            </a:endParaRPr>
          </a:p>
          <a:p>
            <a:pPr lvl="0"/>
            <a:r>
              <a:rPr lang="vi-VN" dirty="0" smtClean="0">
                <a:latin typeface="+mj-lt"/>
              </a:rPr>
              <a:t>Giấy khám sức khỏe (mẫu Khám sức khỏe du học Hàn Quốc).</a:t>
            </a:r>
            <a:endParaRPr lang="en-US" dirty="0" smtClean="0">
              <a:latin typeface="+mj-lt"/>
            </a:endParaRPr>
          </a:p>
          <a:p>
            <a:pPr lvl="0"/>
            <a:r>
              <a:rPr lang="en-US" dirty="0" smtClean="0">
                <a:latin typeface="+mj-lt"/>
              </a:rPr>
              <a:t>5</a:t>
            </a:r>
            <a:r>
              <a:rPr lang="vi-VN" dirty="0" smtClean="0">
                <a:latin typeface="+mj-lt"/>
              </a:rPr>
              <a:t> tấm hình (kích thước 3.5cm x 4.5cm, chụp trong vòng 3 tháng gần đây).</a:t>
            </a:r>
            <a:endParaRPr lang="en-US" dirty="0" smtClean="0">
              <a:latin typeface="+mj-lt"/>
            </a:endParaRPr>
          </a:p>
          <a:p>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CHI PHÍ TẠI VIỆT NAM</a:t>
            </a:r>
            <a:endParaRPr lang="en-US" b="1" dirty="0"/>
          </a:p>
        </p:txBody>
      </p:sp>
      <p:graphicFrame>
        <p:nvGraphicFramePr>
          <p:cNvPr id="4" name="Content Placeholder 3"/>
          <p:cNvGraphicFramePr>
            <a:graphicFrameLocks noGrp="1"/>
          </p:cNvGraphicFramePr>
          <p:nvPr>
            <p:ph sz="quarter" idx="1"/>
          </p:nvPr>
        </p:nvGraphicFramePr>
        <p:xfrm>
          <a:off x="301625" y="1527175"/>
          <a:ext cx="8504238" cy="2400303"/>
        </p:xfrm>
        <a:graphic>
          <a:graphicData uri="http://schemas.openxmlformats.org/drawingml/2006/table">
            <a:tbl>
              <a:tblPr firstRow="1" bandRow="1">
                <a:tableStyleId>{5C22544A-7EE6-4342-B048-85BDC9FD1C3A}</a:tableStyleId>
              </a:tblPr>
              <a:tblGrid>
                <a:gridCol w="1963636"/>
                <a:gridCol w="1771729"/>
                <a:gridCol w="4768873"/>
              </a:tblGrid>
              <a:tr h="507890">
                <a:tc>
                  <a:txBody>
                    <a:bodyPr/>
                    <a:lstStyle/>
                    <a:p>
                      <a:pPr algn="ctr"/>
                      <a:r>
                        <a:rPr lang="en-US" dirty="0" smtClean="0">
                          <a:latin typeface="Times New Roman" pitchFamily="18" charset="0"/>
                          <a:cs typeface="Times New Roman" pitchFamily="18" charset="0"/>
                        </a:rPr>
                        <a:t>NỘI</a:t>
                      </a:r>
                      <a:r>
                        <a:rPr lang="en-US" baseline="0" dirty="0" smtClean="0">
                          <a:latin typeface="Times New Roman" pitchFamily="18" charset="0"/>
                          <a:cs typeface="Times New Roman" pitchFamily="18" charset="0"/>
                        </a:rPr>
                        <a:t> DUNG</a:t>
                      </a:r>
                      <a:endParaRPr lang="en-US" dirty="0">
                        <a:latin typeface="Times New Roman" pitchFamily="18" charset="0"/>
                        <a:cs typeface="Times New Roman" pitchFamily="18" charset="0"/>
                      </a:endParaRPr>
                    </a:p>
                  </a:txBody>
                  <a:tcPr marL="94491" marR="94491"/>
                </a:tc>
                <a:tc>
                  <a:txBody>
                    <a:bodyPr/>
                    <a:lstStyle/>
                    <a:p>
                      <a:pPr algn="ctr"/>
                      <a:r>
                        <a:rPr lang="en-US" dirty="0" smtClean="0">
                          <a:latin typeface="Times New Roman" pitchFamily="18" charset="0"/>
                          <a:cs typeface="Times New Roman" pitchFamily="18" charset="0"/>
                        </a:rPr>
                        <a:t>CHI PHÍ</a:t>
                      </a:r>
                      <a:endParaRPr lang="en-US" dirty="0">
                        <a:latin typeface="Times New Roman" pitchFamily="18" charset="0"/>
                        <a:cs typeface="Times New Roman" pitchFamily="18" charset="0"/>
                      </a:endParaRPr>
                    </a:p>
                  </a:txBody>
                  <a:tcPr marL="94491" marR="94491"/>
                </a:tc>
                <a:tc>
                  <a:txBody>
                    <a:bodyPr/>
                    <a:lstStyle/>
                    <a:p>
                      <a:pPr algn="ctr"/>
                      <a:r>
                        <a:rPr lang="en-US" dirty="0" smtClean="0">
                          <a:latin typeface="Times New Roman" pitchFamily="18" charset="0"/>
                          <a:cs typeface="Times New Roman" pitchFamily="18" charset="0"/>
                        </a:rPr>
                        <a:t>GHI CHÚ</a:t>
                      </a:r>
                      <a:endParaRPr lang="en-US" dirty="0">
                        <a:latin typeface="Times New Roman" pitchFamily="18" charset="0"/>
                        <a:cs typeface="Times New Roman" pitchFamily="18" charset="0"/>
                      </a:endParaRPr>
                    </a:p>
                  </a:txBody>
                  <a:tcPr marL="94491" marR="94491"/>
                </a:tc>
              </a:tr>
              <a:tr h="507890">
                <a:tc>
                  <a:txBody>
                    <a:bodyPr/>
                    <a:lstStyle/>
                    <a:p>
                      <a:r>
                        <a:rPr lang="en-US" dirty="0" smtClean="0">
                          <a:latin typeface="Times New Roman" pitchFamily="18" charset="0"/>
                          <a:cs typeface="Times New Roman" pitchFamily="18" charset="0"/>
                        </a:rPr>
                        <a:t>VISA</a:t>
                      </a:r>
                      <a:endParaRPr lang="en-US" dirty="0">
                        <a:latin typeface="Times New Roman" pitchFamily="18" charset="0"/>
                        <a:cs typeface="Times New Roman" pitchFamily="18" charset="0"/>
                      </a:endParaRPr>
                    </a:p>
                  </a:txBody>
                  <a:tcPr marL="94491" marR="94491"/>
                </a:tc>
                <a:tc>
                  <a:txBody>
                    <a:bodyPr/>
                    <a:lstStyle/>
                    <a:p>
                      <a:r>
                        <a:rPr lang="en-US" dirty="0" smtClean="0">
                          <a:latin typeface="Times New Roman" pitchFamily="18" charset="0"/>
                          <a:cs typeface="Times New Roman" pitchFamily="18" charset="0"/>
                        </a:rPr>
                        <a:t>20$</a:t>
                      </a:r>
                      <a:endParaRPr lang="en-US" dirty="0">
                        <a:latin typeface="Times New Roman" pitchFamily="18" charset="0"/>
                        <a:cs typeface="Times New Roman" pitchFamily="18" charset="0"/>
                      </a:endParaRPr>
                    </a:p>
                  </a:txBody>
                  <a:tcPr marL="94491" marR="94491"/>
                </a:tc>
                <a:tc>
                  <a:txBody>
                    <a:bodyPr/>
                    <a:lstStyle/>
                    <a:p>
                      <a:endParaRPr lang="en-US" dirty="0">
                        <a:latin typeface="Times New Roman" pitchFamily="18" charset="0"/>
                        <a:cs typeface="Times New Roman" pitchFamily="18" charset="0"/>
                      </a:endParaRPr>
                    </a:p>
                  </a:txBody>
                  <a:tcPr marL="94491" marR="94491"/>
                </a:tc>
              </a:tr>
              <a:tr h="507890">
                <a:tc>
                  <a:txBody>
                    <a:bodyPr/>
                    <a:lstStyle/>
                    <a:p>
                      <a:r>
                        <a:rPr lang="en-US" dirty="0" err="1" smtClean="0">
                          <a:latin typeface="Times New Roman" pitchFamily="18" charset="0"/>
                          <a:cs typeface="Times New Roman" pitchFamily="18" charset="0"/>
                        </a:rPr>
                        <a:t>Khám</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sức</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khỏe</a:t>
                      </a:r>
                      <a:endParaRPr lang="en-US" dirty="0">
                        <a:latin typeface="Times New Roman" pitchFamily="18" charset="0"/>
                        <a:cs typeface="Times New Roman" pitchFamily="18" charset="0"/>
                      </a:endParaRPr>
                    </a:p>
                  </a:txBody>
                  <a:tcPr marL="94491" marR="94491"/>
                </a:tc>
                <a:tc>
                  <a:txBody>
                    <a:bodyPr/>
                    <a:lstStyle/>
                    <a:p>
                      <a:r>
                        <a:rPr lang="en-US" dirty="0" smtClean="0">
                          <a:latin typeface="Times New Roman" pitchFamily="18" charset="0"/>
                          <a:cs typeface="Times New Roman" pitchFamily="18" charset="0"/>
                        </a:rPr>
                        <a:t>241.000đ</a:t>
                      </a:r>
                      <a:r>
                        <a:rPr lang="en-US" baseline="0"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a:txBody>
                  <a:tcPr marL="94491" marR="94491"/>
                </a:tc>
                <a:tc>
                  <a:txBody>
                    <a:bodyPr/>
                    <a:lstStyle/>
                    <a:p>
                      <a:r>
                        <a:rPr lang="en-US" dirty="0" err="1" smtClean="0">
                          <a:latin typeface="Times New Roman" pitchFamily="18" charset="0"/>
                          <a:cs typeface="Times New Roman" pitchFamily="18" charset="0"/>
                        </a:rPr>
                        <a:t>Tại</a:t>
                      </a:r>
                      <a:r>
                        <a:rPr lang="en-US" dirty="0" smtClean="0">
                          <a:latin typeface="Times New Roman" pitchFamily="18" charset="0"/>
                          <a:cs typeface="Times New Roman" pitchFamily="18" charset="0"/>
                        </a:rPr>
                        <a:t> BV </a:t>
                      </a:r>
                      <a:r>
                        <a:rPr lang="en-US" dirty="0" err="1" smtClean="0">
                          <a:latin typeface="Times New Roman" pitchFamily="18" charset="0"/>
                          <a:cs typeface="Times New Roman" pitchFamily="18" charset="0"/>
                        </a:rPr>
                        <a:t>Chợ</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Rẫy</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theo</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mẫu</a:t>
                      </a:r>
                      <a:r>
                        <a:rPr lang="en-US" baseline="0" dirty="0" smtClean="0">
                          <a:latin typeface="Times New Roman" pitchFamily="18" charset="0"/>
                          <a:cs typeface="Times New Roman" pitchFamily="18" charset="0"/>
                        </a:rPr>
                        <a:t>. Theo </a:t>
                      </a:r>
                      <a:r>
                        <a:rPr lang="en-US" baseline="0" dirty="0" err="1" smtClean="0">
                          <a:latin typeface="Times New Roman" pitchFamily="18" charset="0"/>
                          <a:cs typeface="Times New Roman" pitchFamily="18" charset="0"/>
                        </a:rPr>
                        <a:t>năm</a:t>
                      </a:r>
                      <a:r>
                        <a:rPr lang="en-US" baseline="0" dirty="0" smtClean="0">
                          <a:latin typeface="Times New Roman" pitchFamily="18" charset="0"/>
                          <a:cs typeface="Times New Roman" pitchFamily="18" charset="0"/>
                        </a:rPr>
                        <a:t> 2017</a:t>
                      </a:r>
                      <a:endParaRPr lang="en-US" dirty="0">
                        <a:latin typeface="Times New Roman" pitchFamily="18" charset="0"/>
                        <a:cs typeface="Times New Roman" pitchFamily="18" charset="0"/>
                      </a:endParaRPr>
                    </a:p>
                  </a:txBody>
                  <a:tcPr marL="94491" marR="94491"/>
                </a:tc>
              </a:tr>
              <a:tr h="876633">
                <a:tc>
                  <a:txBody>
                    <a:bodyPr/>
                    <a:lstStyle/>
                    <a:p>
                      <a:r>
                        <a:rPr lang="en-US" dirty="0" err="1" smtClean="0">
                          <a:latin typeface="Times New Roman" pitchFamily="18" charset="0"/>
                          <a:cs typeface="Times New Roman" pitchFamily="18" charset="0"/>
                        </a:rPr>
                        <a:t>Chứng</a:t>
                      </a:r>
                      <a:r>
                        <a:rPr lang="en-US" dirty="0" smtClean="0">
                          <a:latin typeface="Times New Roman" pitchFamily="18" charset="0"/>
                          <a:cs typeface="Times New Roman" pitchFamily="18" charset="0"/>
                        </a:rPr>
                        <a:t> minh </a:t>
                      </a:r>
                      <a:r>
                        <a:rPr lang="en-US" dirty="0" err="1" smtClean="0">
                          <a:latin typeface="Times New Roman" pitchFamily="18" charset="0"/>
                          <a:cs typeface="Times New Roman" pitchFamily="18" charset="0"/>
                        </a:rPr>
                        <a:t>tài</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chính</a:t>
                      </a:r>
                      <a:endParaRPr lang="en-US" dirty="0">
                        <a:latin typeface="Times New Roman" pitchFamily="18" charset="0"/>
                        <a:cs typeface="Times New Roman" pitchFamily="18" charset="0"/>
                      </a:endParaRPr>
                    </a:p>
                  </a:txBody>
                  <a:tcPr marL="94491" marR="94491"/>
                </a:tc>
                <a:tc>
                  <a:txBody>
                    <a:bodyPr/>
                    <a:lstStyle/>
                    <a:p>
                      <a:r>
                        <a:rPr lang="en-US" dirty="0" smtClean="0">
                          <a:latin typeface="Times New Roman" pitchFamily="18" charset="0"/>
                          <a:cs typeface="Times New Roman" pitchFamily="18" charset="0"/>
                        </a:rPr>
                        <a:t>9000$</a:t>
                      </a:r>
                      <a:endParaRPr lang="en-US" dirty="0">
                        <a:latin typeface="Times New Roman" pitchFamily="18" charset="0"/>
                        <a:cs typeface="Times New Roman" pitchFamily="18" charset="0"/>
                      </a:endParaRPr>
                    </a:p>
                  </a:txBody>
                  <a:tcPr marL="94491" marR="94491"/>
                </a:tc>
                <a:tc>
                  <a:txBody>
                    <a:bodyPr/>
                    <a:lstStyle/>
                    <a:p>
                      <a:r>
                        <a:rPr lang="en-US" dirty="0" err="1" smtClean="0">
                          <a:latin typeface="Times New Roman" pitchFamily="18" charset="0"/>
                          <a:cs typeface="Times New Roman" pitchFamily="18" charset="0"/>
                        </a:rPr>
                        <a:t>Tối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thiểu</a:t>
                      </a:r>
                      <a:r>
                        <a:rPr lang="en-US" baseline="0" dirty="0" smtClean="0">
                          <a:latin typeface="Times New Roman" pitchFamily="18" charset="0"/>
                          <a:cs typeface="Times New Roman" pitchFamily="18" charset="0"/>
                        </a:rPr>
                        <a:t> 3 </a:t>
                      </a:r>
                      <a:r>
                        <a:rPr lang="en-US" baseline="0" dirty="0" err="1" smtClean="0">
                          <a:latin typeface="Times New Roman" pitchFamily="18" charset="0"/>
                          <a:cs typeface="Times New Roman" pitchFamily="18" charset="0"/>
                        </a:rPr>
                        <a:t>tháng</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trước</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khi</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nộp</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hồ</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sơ</a:t>
                      </a:r>
                      <a:endParaRPr lang="en-US" dirty="0">
                        <a:latin typeface="Times New Roman" pitchFamily="18" charset="0"/>
                        <a:cs typeface="Times New Roman" pitchFamily="18" charset="0"/>
                      </a:endParaRPr>
                    </a:p>
                  </a:txBody>
                  <a:tcPr marL="94491" marR="94491"/>
                </a:tc>
              </a:tr>
            </a:tbl>
          </a:graphicData>
        </a:graphic>
      </p:graphicFrame>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82</TotalTime>
  <Words>860</Words>
  <Application>Microsoft Office PowerPoint</Application>
  <PresentationFormat>On-screen Show (4:3)</PresentationFormat>
  <Paragraphs>106</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Civic</vt:lpstr>
      <vt:lpstr>GIỚI THIỆU CHƯƠNG TRÌNH HỌC TẠI HÀN QUỐC</vt:lpstr>
      <vt:lpstr>TRƯỜNG CAO ĐẲNG KOJE</vt:lpstr>
      <vt:lpstr>TRƯỜNG CAO ĐẲNG KOJE</vt:lpstr>
      <vt:lpstr>TRƯỜNG CAO ĐẲNG KOJE</vt:lpstr>
      <vt:lpstr>TRƯỜNG CAO ĐẲNG KOJE</vt:lpstr>
      <vt:lpstr>TRƯỜNG CAO ĐẲNG KOJE</vt:lpstr>
      <vt:lpstr>TRƯỜNG ĐẠI HỌC KUNSAN</vt:lpstr>
      <vt:lpstr>TRƯỜNG ĐẠI HỌC KUNSAN</vt:lpstr>
      <vt:lpstr>TRƯỜNG ĐẠI HỌC KUNSAN</vt:lpstr>
      <vt:lpstr>TRƯỜNG ĐẠI HỌC KUNSAN</vt:lpstr>
      <vt:lpstr>TRƯỜNG ĐẠI HỌC KUNSAN</vt:lpstr>
      <vt:lpstr>TRƯỜNG ĐẠI HỌC KUNSAN</vt:lpstr>
      <vt:lpstr>TRƯỜNG ĐẠI HỌC KUNSAN</vt:lpstr>
      <vt:lpstr>HỒ SƠ CẦN CHUẨN BỊ  TẠI VIỆT NAM</vt:lpstr>
      <vt:lpstr>HỒ SƠ CẦN CHUẨN BỊ  TẠI VIỆT NAM</vt:lpstr>
      <vt:lpstr>CHI PHÍ TẠI VIỆT NAM</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GiỚI THIỆU CHƯƠNG TRÌNH HỌC TẠI HÀN QuỐC</dc:title>
  <dc:creator>andongnhi</dc:creator>
  <cp:lastModifiedBy>andongnhi</cp:lastModifiedBy>
  <cp:revision>57</cp:revision>
  <dcterms:created xsi:type="dcterms:W3CDTF">2017-10-30T03:02:42Z</dcterms:created>
  <dcterms:modified xsi:type="dcterms:W3CDTF">2017-10-30T04:25:07Z</dcterms:modified>
</cp:coreProperties>
</file>